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3" r:id="rId1"/>
    <p:sldMasterId id="2147483854" r:id="rId2"/>
    <p:sldMasterId id="2147483855" r:id="rId3"/>
  </p:sldMasterIdLst>
  <p:notesMasterIdLst>
    <p:notesMasterId r:id="rId19"/>
  </p:notesMasterIdLst>
  <p:sldIdLst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475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Roboto Slab" panose="020B0604020202020204" charset="0"/>
      <p:regular r:id="rId28"/>
      <p:bold r:id="rId29"/>
    </p:embeddedFont>
    <p:embeddedFont>
      <p:font typeface="Rockwell" panose="02060603020205020403" pitchFamily="18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CAED3F-AC13-43E8-BFBE-523A37CF75CF}">
  <a:tblStyle styleId="{9ECAED3F-AC13-43E8-BFBE-523A37CF75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DA78DE-C96A-4728-AAD1-767509DE290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D24E46-D0E2-417C-857B-3E2E8178765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31B215-0796-4C0A-8D41-62F8CD6496A5}" styleName="Table_3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EF4E7"/>
          </a:solidFill>
        </a:fill>
      </a:tcStyle>
    </a:wholeTbl>
    <a:band1H>
      <a:tcTxStyle b="off" i="off"/>
      <a:tcStyle>
        <a:tcBdr/>
        <a:fill>
          <a:solidFill>
            <a:srgbClr val="DBE9CB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BE9CB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af8015b2e3_75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gaf8015b2e3_75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gaf8015b2e3_75_7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gaf8015b2e3_75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af8015b2e3_75_8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gaf8015b2e3_75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gaf8015b2e3_75_8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gaf8015b2e3_75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af8015b2e3_75_8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gaf8015b2e3_75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af8015b2e3_75_8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gaf8015b2e3_75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gb64480bd1e_29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0" name="Google Shape;4050;gb64480bd1e_29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af8015b2e3_75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gaf8015b2e3_75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af8015b2e3_75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gaf8015b2e3_75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af8015b2e3_75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gaf8015b2e3_75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af8015b2e3_75_6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gaf8015b2e3_75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af8015b2e3_75_6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gaf8015b2e3_75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af8015b2e3_75_6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gaf8015b2e3_75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af8015b2e3_75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gaf8015b2e3_75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gaf8015b2e3_75_7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gaf8015b2e3_75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126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9"/>
          </a:xfrm>
        </p:grpSpPr>
        <p:sp>
          <p:nvSpPr>
            <p:cNvPr id="1092" name="Google Shape;1092;p126"/>
            <p:cNvSpPr/>
            <p:nvPr/>
          </p:nvSpPr>
          <p:spPr>
            <a:xfrm>
              <a:off x="-329674" y="1298404"/>
              <a:ext cx="9702801" cy="5573511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26"/>
            <p:cNvSpPr/>
            <p:nvPr/>
          </p:nvSpPr>
          <p:spPr>
            <a:xfrm>
              <a:off x="670451" y="2018236"/>
              <a:ext cx="7373937" cy="4848891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26"/>
            <p:cNvSpPr/>
            <p:nvPr/>
          </p:nvSpPr>
          <p:spPr>
            <a:xfrm>
              <a:off x="251351" y="1788400"/>
              <a:ext cx="8035927" cy="5083517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26"/>
            <p:cNvSpPr/>
            <p:nvPr/>
          </p:nvSpPr>
          <p:spPr>
            <a:xfrm>
              <a:off x="-1061" y="549842"/>
              <a:ext cx="10334622" cy="6322076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26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26"/>
            <p:cNvSpPr/>
            <p:nvPr/>
          </p:nvSpPr>
          <p:spPr>
            <a:xfrm>
              <a:off x="-1061" y="-51881"/>
              <a:ext cx="11091860" cy="6923797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26"/>
            <p:cNvSpPr/>
            <p:nvPr/>
          </p:nvSpPr>
          <p:spPr>
            <a:xfrm>
              <a:off x="5426601" y="5579"/>
              <a:ext cx="5788026" cy="6847185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26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26"/>
            <p:cNvSpPr/>
            <p:nvPr/>
          </p:nvSpPr>
          <p:spPr>
            <a:xfrm>
              <a:off x="5821889" y="5579"/>
              <a:ext cx="5587999" cy="6866338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26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26"/>
            <p:cNvSpPr/>
            <p:nvPr/>
          </p:nvSpPr>
          <p:spPr>
            <a:xfrm>
              <a:off x="6012389" y="5579"/>
              <a:ext cx="5497514" cy="6866338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26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26"/>
            <p:cNvSpPr/>
            <p:nvPr/>
          </p:nvSpPr>
          <p:spPr>
            <a:xfrm>
              <a:off x="6210826" y="790"/>
              <a:ext cx="5522914" cy="6871128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26"/>
            <p:cNvSpPr/>
            <p:nvPr/>
          </p:nvSpPr>
          <p:spPr>
            <a:xfrm>
              <a:off x="6463239" y="5579"/>
              <a:ext cx="5413376" cy="6866338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26"/>
            <p:cNvSpPr/>
            <p:nvPr/>
          </p:nvSpPr>
          <p:spPr>
            <a:xfrm>
              <a:off x="6877576" y="5579"/>
              <a:ext cx="5037138" cy="6861551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26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26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26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26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126"/>
          <p:cNvGrpSpPr/>
          <p:nvPr/>
        </p:nvGrpSpPr>
        <p:grpSpPr>
          <a:xfrm>
            <a:off x="1251970" y="889862"/>
            <a:ext cx="6636337" cy="3358450"/>
            <a:chOff x="1669293" y="1186483"/>
            <a:chExt cx="8848449" cy="4477933"/>
          </a:xfrm>
        </p:grpSpPr>
        <p:sp>
          <p:nvSpPr>
            <p:cNvPr id="1112" name="Google Shape;1112;p126"/>
            <p:cNvSpPr/>
            <p:nvPr/>
          </p:nvSpPr>
          <p:spPr>
            <a:xfrm>
              <a:off x="1674042" y="1186483"/>
              <a:ext cx="8843700" cy="71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26"/>
            <p:cNvSpPr/>
            <p:nvPr/>
          </p:nvSpPr>
          <p:spPr>
            <a:xfrm rot="10800000">
              <a:off x="5892517" y="5313416"/>
              <a:ext cx="407100" cy="351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26"/>
            <p:cNvSpPr/>
            <p:nvPr/>
          </p:nvSpPr>
          <p:spPr>
            <a:xfrm>
              <a:off x="1669293" y="1991156"/>
              <a:ext cx="8845800" cy="332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126"/>
          <p:cNvSpPr txBox="1">
            <a:spLocks noGrp="1"/>
          </p:cNvSpPr>
          <p:nvPr>
            <p:ph type="ctrTitle"/>
          </p:nvPr>
        </p:nvSpPr>
        <p:spPr>
          <a:xfrm>
            <a:off x="1319427" y="1556628"/>
            <a:ext cx="6510000" cy="1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0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100"/>
              <a:buFont typeface="Calibri"/>
              <a:buNone/>
              <a:defRPr sz="4100"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126"/>
          <p:cNvSpPr txBox="1">
            <a:spLocks noGrp="1"/>
          </p:cNvSpPr>
          <p:nvPr>
            <p:ph type="subTitle" idx="1"/>
          </p:nvPr>
        </p:nvSpPr>
        <p:spPr>
          <a:xfrm>
            <a:off x="1319428" y="2929700"/>
            <a:ext cx="6505200" cy="9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400" b="0">
                <a:solidFill>
                  <a:srgbClr val="FFFEFF"/>
                </a:solidFill>
              </a:defRPr>
            </a:lvl1pPr>
            <a:lvl2pPr lvl="1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/>
            </a:lvl2pPr>
            <a:lvl3pPr lvl="2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/>
            </a:lvl5pPr>
            <a:lvl6pPr lvl="5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/>
            </a:lvl6pPr>
            <a:lvl7pPr lvl="6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/>
            </a:lvl7pPr>
            <a:lvl8pPr lvl="7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/>
            </a:lvl8pPr>
            <a:lvl9pPr lvl="8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/>
            </a:lvl9pPr>
          </a:lstStyle>
          <a:p>
            <a:endParaRPr/>
          </a:p>
        </p:txBody>
      </p:sp>
      <p:sp>
        <p:nvSpPr>
          <p:cNvPr id="1117" name="Google Shape;1117;p126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126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126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135"/>
          <p:cNvGrpSpPr/>
          <p:nvPr/>
        </p:nvGrpSpPr>
        <p:grpSpPr>
          <a:xfrm>
            <a:off x="-313135" y="0"/>
            <a:ext cx="9438086" cy="5139929"/>
            <a:chOff x="-417513" y="0"/>
            <a:chExt cx="12584115" cy="6853238"/>
          </a:xfrm>
        </p:grpSpPr>
        <p:sp>
          <p:nvSpPr>
            <p:cNvPr id="1351" name="Google Shape;1351;p135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5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5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5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5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5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5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5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5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135"/>
          <p:cNvGrpSpPr/>
          <p:nvPr/>
        </p:nvGrpSpPr>
        <p:grpSpPr>
          <a:xfrm>
            <a:off x="600108" y="1274692"/>
            <a:ext cx="2755944" cy="2602816"/>
            <a:chOff x="697883" y="1816768"/>
            <a:chExt cx="3674592" cy="3470421"/>
          </a:xfrm>
        </p:grpSpPr>
        <p:sp>
          <p:nvSpPr>
            <p:cNvPr id="1373" name="Google Shape;1373;p135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5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5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35"/>
          <p:cNvSpPr txBox="1">
            <a:spLocks noGrp="1"/>
          </p:cNvSpPr>
          <p:nvPr>
            <p:ph type="title"/>
          </p:nvPr>
        </p:nvSpPr>
        <p:spPr>
          <a:xfrm>
            <a:off x="666474" y="1762444"/>
            <a:ext cx="26259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17145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7" name="Google Shape;1377;p135"/>
          <p:cNvSpPr txBox="1">
            <a:spLocks noGrp="1"/>
          </p:cNvSpPr>
          <p:nvPr>
            <p:ph type="body" idx="1"/>
          </p:nvPr>
        </p:nvSpPr>
        <p:spPr>
          <a:xfrm rot="5400000">
            <a:off x="4214113" y="214289"/>
            <a:ext cx="3942900" cy="47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6pPr>
            <a:lvl7pPr marL="3200400" lvl="6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7pPr>
            <a:lvl8pPr marL="3657600" lvl="7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8pPr>
            <a:lvl9pPr marL="4114800" lvl="8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9pPr>
          </a:lstStyle>
          <a:p>
            <a:endParaRPr/>
          </a:p>
        </p:txBody>
      </p:sp>
      <p:sp>
        <p:nvSpPr>
          <p:cNvPr id="1378" name="Google Shape;1378;p135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135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135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oogle Shape;1382;p136"/>
          <p:cNvGrpSpPr/>
          <p:nvPr/>
        </p:nvGrpSpPr>
        <p:grpSpPr>
          <a:xfrm flipH="1">
            <a:off x="-1" y="0"/>
            <a:ext cx="9438086" cy="5139929"/>
            <a:chOff x="-417513" y="0"/>
            <a:chExt cx="12584115" cy="6853238"/>
          </a:xfrm>
        </p:grpSpPr>
        <p:sp>
          <p:nvSpPr>
            <p:cNvPr id="1383" name="Google Shape;1383;p136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6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6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6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6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6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6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6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6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136"/>
          <p:cNvGrpSpPr/>
          <p:nvPr/>
        </p:nvGrpSpPr>
        <p:grpSpPr>
          <a:xfrm>
            <a:off x="5789211" y="1274692"/>
            <a:ext cx="2755944" cy="2602816"/>
            <a:chOff x="697883" y="1816768"/>
            <a:chExt cx="3674592" cy="3470421"/>
          </a:xfrm>
        </p:grpSpPr>
        <p:sp>
          <p:nvSpPr>
            <p:cNvPr id="1405" name="Google Shape;1405;p136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6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6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8" name="Google Shape;1408;p136"/>
          <p:cNvSpPr txBox="1">
            <a:spLocks noGrp="1"/>
          </p:cNvSpPr>
          <p:nvPr>
            <p:ph type="title"/>
          </p:nvPr>
        </p:nvSpPr>
        <p:spPr>
          <a:xfrm rot="5400000">
            <a:off x="6247374" y="1370644"/>
            <a:ext cx="1842300" cy="26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17145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36"/>
          <p:cNvSpPr txBox="1">
            <a:spLocks noGrp="1"/>
          </p:cNvSpPr>
          <p:nvPr>
            <p:ph type="body" idx="1"/>
          </p:nvPr>
        </p:nvSpPr>
        <p:spPr>
          <a:xfrm rot="5400000">
            <a:off x="981277" y="219483"/>
            <a:ext cx="3942900" cy="4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6pPr>
            <a:lvl7pPr marL="3200400" lvl="6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7pPr>
            <a:lvl8pPr marL="3657600" lvl="7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8pPr>
            <a:lvl9pPr marL="4114800" lvl="8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9pPr>
          </a:lstStyle>
          <a:p>
            <a:endParaRPr/>
          </a:p>
        </p:txBody>
      </p:sp>
      <p:sp>
        <p:nvSpPr>
          <p:cNvPr id="1410" name="Google Shape;1410;p136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136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136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138"/>
          <p:cNvGrpSpPr/>
          <p:nvPr/>
        </p:nvGrpSpPr>
        <p:grpSpPr>
          <a:xfrm>
            <a:off x="-313135" y="0"/>
            <a:ext cx="9438086" cy="5139929"/>
            <a:chOff x="-417513" y="0"/>
            <a:chExt cx="12584115" cy="6853238"/>
          </a:xfrm>
        </p:grpSpPr>
        <p:sp>
          <p:nvSpPr>
            <p:cNvPr id="1421" name="Google Shape;1421;p138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8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8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8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8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8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8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8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8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138"/>
          <p:cNvGrpSpPr/>
          <p:nvPr/>
        </p:nvGrpSpPr>
        <p:grpSpPr>
          <a:xfrm>
            <a:off x="600108" y="1274692"/>
            <a:ext cx="2755944" cy="2602816"/>
            <a:chOff x="697883" y="1816768"/>
            <a:chExt cx="3674592" cy="3470421"/>
          </a:xfrm>
        </p:grpSpPr>
        <p:sp>
          <p:nvSpPr>
            <p:cNvPr id="1443" name="Google Shape;1443;p138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8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8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138"/>
          <p:cNvSpPr txBox="1">
            <a:spLocks noGrp="1"/>
          </p:cNvSpPr>
          <p:nvPr>
            <p:ph type="title"/>
          </p:nvPr>
        </p:nvSpPr>
        <p:spPr>
          <a:xfrm>
            <a:off x="666473" y="1762444"/>
            <a:ext cx="26241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17145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7" name="Google Shape;1447;p138"/>
          <p:cNvSpPr txBox="1">
            <a:spLocks noGrp="1"/>
          </p:cNvSpPr>
          <p:nvPr>
            <p:ph type="body" idx="1"/>
          </p:nvPr>
        </p:nvSpPr>
        <p:spPr>
          <a:xfrm>
            <a:off x="3838835" y="602389"/>
            <a:ext cx="4711500" cy="3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6pPr>
            <a:lvl7pPr marL="3200400" lvl="6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7pPr>
            <a:lvl8pPr marL="3657600" lvl="7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8pPr>
            <a:lvl9pPr marL="4114800" lvl="8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9pPr>
          </a:lstStyle>
          <a:p>
            <a:endParaRPr/>
          </a:p>
        </p:txBody>
      </p:sp>
      <p:sp>
        <p:nvSpPr>
          <p:cNvPr id="1448" name="Google Shape;1448;p138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138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138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141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4" name="Google Shape;1464;p141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65" name="Google Shape;1465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2" name="Google Shape;1472;p143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3" name="Google Shape;1473;p14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14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5" name="Google Shape;1475;p143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6" name="Google Shape;1476;p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4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9" name="Google Shape;1479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1" name="Google Shape;1481;p14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2" name="Google Shape;1482;p145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3" name="Google Shape;1483;p145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4" name="Google Shape;1484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4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87" name="Google Shape;1487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47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0" name="Google Shape;1490;p147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1" name="Google Shape;1491;p147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492" name="Google Shape;1492;p147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93" name="Google Shape;1493;p1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94" name="Google Shape;1494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48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1497" name="Google Shape;1497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127"/>
          <p:cNvGrpSpPr/>
          <p:nvPr/>
        </p:nvGrpSpPr>
        <p:grpSpPr>
          <a:xfrm>
            <a:off x="-313135" y="0"/>
            <a:ext cx="9438086" cy="5139929"/>
            <a:chOff x="-417513" y="0"/>
            <a:chExt cx="12584115" cy="6853238"/>
          </a:xfrm>
        </p:grpSpPr>
        <p:sp>
          <p:nvSpPr>
            <p:cNvPr id="1122" name="Google Shape;1122;p127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27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27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27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27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27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27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27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27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27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27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27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27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27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27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27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27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27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27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27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27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127"/>
          <p:cNvGrpSpPr/>
          <p:nvPr/>
        </p:nvGrpSpPr>
        <p:grpSpPr>
          <a:xfrm>
            <a:off x="600108" y="1274692"/>
            <a:ext cx="2755944" cy="2602816"/>
            <a:chOff x="697883" y="1816768"/>
            <a:chExt cx="3674592" cy="3470421"/>
          </a:xfrm>
        </p:grpSpPr>
        <p:sp>
          <p:nvSpPr>
            <p:cNvPr id="1144" name="Google Shape;1144;p127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27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27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127"/>
          <p:cNvSpPr txBox="1">
            <a:spLocks noGrp="1"/>
          </p:cNvSpPr>
          <p:nvPr>
            <p:ph type="title"/>
          </p:nvPr>
        </p:nvSpPr>
        <p:spPr>
          <a:xfrm>
            <a:off x="666473" y="1762444"/>
            <a:ext cx="26241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17145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127"/>
          <p:cNvSpPr txBox="1">
            <a:spLocks noGrp="1"/>
          </p:cNvSpPr>
          <p:nvPr>
            <p:ph type="body" idx="1"/>
          </p:nvPr>
        </p:nvSpPr>
        <p:spPr>
          <a:xfrm>
            <a:off x="3838835" y="602389"/>
            <a:ext cx="4711500" cy="3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6pPr>
            <a:lvl7pPr marL="3200400" lvl="6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7pPr>
            <a:lvl8pPr marL="3657600" lvl="7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8pPr>
            <a:lvl9pPr marL="4114800" lvl="8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9pPr>
          </a:lstStyle>
          <a:p>
            <a:endParaRPr/>
          </a:p>
        </p:txBody>
      </p:sp>
      <p:sp>
        <p:nvSpPr>
          <p:cNvPr id="1149" name="Google Shape;1149;p127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127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1" name="Google Shape;1151;p127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49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49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1" name="Google Shape;1501;p149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2" name="Google Shape;1502;p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28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128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5" name="Google Shape;1155;p128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129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9"/>
          </a:xfrm>
        </p:grpSpPr>
        <p:sp>
          <p:nvSpPr>
            <p:cNvPr id="1158" name="Google Shape;1158;p129"/>
            <p:cNvSpPr/>
            <p:nvPr/>
          </p:nvSpPr>
          <p:spPr>
            <a:xfrm>
              <a:off x="-329674" y="1298404"/>
              <a:ext cx="9702801" cy="5573511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29"/>
            <p:cNvSpPr/>
            <p:nvPr/>
          </p:nvSpPr>
          <p:spPr>
            <a:xfrm>
              <a:off x="670451" y="2018236"/>
              <a:ext cx="7373937" cy="4848891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29"/>
            <p:cNvSpPr/>
            <p:nvPr/>
          </p:nvSpPr>
          <p:spPr>
            <a:xfrm>
              <a:off x="251351" y="1788400"/>
              <a:ext cx="8035927" cy="5083517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29"/>
            <p:cNvSpPr/>
            <p:nvPr/>
          </p:nvSpPr>
          <p:spPr>
            <a:xfrm>
              <a:off x="-1061" y="549842"/>
              <a:ext cx="10334622" cy="6322076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29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29"/>
            <p:cNvSpPr/>
            <p:nvPr/>
          </p:nvSpPr>
          <p:spPr>
            <a:xfrm>
              <a:off x="-1061" y="-51881"/>
              <a:ext cx="11091860" cy="6923797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29"/>
            <p:cNvSpPr/>
            <p:nvPr/>
          </p:nvSpPr>
          <p:spPr>
            <a:xfrm>
              <a:off x="5426601" y="5579"/>
              <a:ext cx="5788026" cy="6847185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29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29"/>
            <p:cNvSpPr/>
            <p:nvPr/>
          </p:nvSpPr>
          <p:spPr>
            <a:xfrm>
              <a:off x="5821889" y="5579"/>
              <a:ext cx="5587999" cy="6866338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29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29"/>
            <p:cNvSpPr/>
            <p:nvPr/>
          </p:nvSpPr>
          <p:spPr>
            <a:xfrm>
              <a:off x="6012389" y="5579"/>
              <a:ext cx="5497514" cy="6866338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29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29"/>
            <p:cNvSpPr/>
            <p:nvPr/>
          </p:nvSpPr>
          <p:spPr>
            <a:xfrm>
              <a:off x="6210826" y="790"/>
              <a:ext cx="5522914" cy="6871128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29"/>
            <p:cNvSpPr/>
            <p:nvPr/>
          </p:nvSpPr>
          <p:spPr>
            <a:xfrm>
              <a:off x="6463239" y="5579"/>
              <a:ext cx="5413376" cy="6866338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29"/>
            <p:cNvSpPr/>
            <p:nvPr/>
          </p:nvSpPr>
          <p:spPr>
            <a:xfrm>
              <a:off x="6877576" y="5579"/>
              <a:ext cx="5037138" cy="6861551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29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29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29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29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129"/>
          <p:cNvGrpSpPr/>
          <p:nvPr/>
        </p:nvGrpSpPr>
        <p:grpSpPr>
          <a:xfrm>
            <a:off x="2444659" y="889862"/>
            <a:ext cx="4249575" cy="3358450"/>
            <a:chOff x="3259545" y="1186483"/>
            <a:chExt cx="5666100" cy="4477933"/>
          </a:xfrm>
        </p:grpSpPr>
        <p:sp>
          <p:nvSpPr>
            <p:cNvPr id="1178" name="Google Shape;1178;p129"/>
            <p:cNvSpPr/>
            <p:nvPr/>
          </p:nvSpPr>
          <p:spPr>
            <a:xfrm>
              <a:off x="3259545" y="1186483"/>
              <a:ext cx="5658000" cy="71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29"/>
            <p:cNvSpPr/>
            <p:nvPr/>
          </p:nvSpPr>
          <p:spPr>
            <a:xfrm rot="10800000">
              <a:off x="5892517" y="5313416"/>
              <a:ext cx="407100" cy="351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29"/>
            <p:cNvSpPr/>
            <p:nvPr/>
          </p:nvSpPr>
          <p:spPr>
            <a:xfrm>
              <a:off x="3259545" y="1991156"/>
              <a:ext cx="5666100" cy="332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129"/>
          <p:cNvSpPr txBox="1">
            <a:spLocks noGrp="1"/>
          </p:cNvSpPr>
          <p:nvPr>
            <p:ph type="title"/>
          </p:nvPr>
        </p:nvSpPr>
        <p:spPr>
          <a:xfrm>
            <a:off x="2508162" y="1556048"/>
            <a:ext cx="4117800" cy="1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0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300"/>
              <a:buFont typeface="Calibri"/>
              <a:buNone/>
              <a:defRPr sz="3300"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129"/>
          <p:cNvSpPr txBox="1">
            <a:spLocks noGrp="1"/>
          </p:cNvSpPr>
          <p:nvPr>
            <p:ph type="body" idx="1"/>
          </p:nvPr>
        </p:nvSpPr>
        <p:spPr>
          <a:xfrm>
            <a:off x="2508161" y="2885138"/>
            <a:ext cx="4117800" cy="10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FFFEFF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83" name="Google Shape;1183;p129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129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129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130"/>
          <p:cNvGrpSpPr/>
          <p:nvPr/>
        </p:nvGrpSpPr>
        <p:grpSpPr>
          <a:xfrm>
            <a:off x="-313135" y="0"/>
            <a:ext cx="9438086" cy="5139929"/>
            <a:chOff x="-417513" y="0"/>
            <a:chExt cx="12584115" cy="6853238"/>
          </a:xfrm>
        </p:grpSpPr>
        <p:sp>
          <p:nvSpPr>
            <p:cNvPr id="1188" name="Google Shape;1188;p130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0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0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0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30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3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0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0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0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0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3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3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130"/>
          <p:cNvGrpSpPr/>
          <p:nvPr/>
        </p:nvGrpSpPr>
        <p:grpSpPr>
          <a:xfrm>
            <a:off x="600108" y="1274692"/>
            <a:ext cx="2755944" cy="2602816"/>
            <a:chOff x="697883" y="1816768"/>
            <a:chExt cx="3674592" cy="3470421"/>
          </a:xfrm>
        </p:grpSpPr>
        <p:sp>
          <p:nvSpPr>
            <p:cNvPr id="1210" name="Google Shape;1210;p130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0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0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130"/>
          <p:cNvSpPr txBox="1">
            <a:spLocks noGrp="1"/>
          </p:cNvSpPr>
          <p:nvPr>
            <p:ph type="title"/>
          </p:nvPr>
        </p:nvSpPr>
        <p:spPr>
          <a:xfrm>
            <a:off x="666750" y="1754752"/>
            <a:ext cx="2625600" cy="18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130"/>
          <p:cNvSpPr txBox="1">
            <a:spLocks noGrp="1"/>
          </p:cNvSpPr>
          <p:nvPr>
            <p:ph type="body" idx="1"/>
          </p:nvPr>
        </p:nvSpPr>
        <p:spPr>
          <a:xfrm>
            <a:off x="3840659" y="602390"/>
            <a:ext cx="47022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6pPr>
            <a:lvl7pPr marL="3200400" lvl="6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7pPr>
            <a:lvl8pPr marL="3657600" lvl="7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8pPr>
            <a:lvl9pPr marL="4114800" lvl="8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9pPr>
          </a:lstStyle>
          <a:p>
            <a:endParaRPr/>
          </a:p>
        </p:txBody>
      </p:sp>
      <p:sp>
        <p:nvSpPr>
          <p:cNvPr id="1215" name="Google Shape;1215;p130"/>
          <p:cNvSpPr txBox="1">
            <a:spLocks noGrp="1"/>
          </p:cNvSpPr>
          <p:nvPr>
            <p:ph type="body" idx="2"/>
          </p:nvPr>
        </p:nvSpPr>
        <p:spPr>
          <a:xfrm>
            <a:off x="3838835" y="2754122"/>
            <a:ext cx="4704000" cy="17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6pPr>
            <a:lvl7pPr marL="3200400" lvl="6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7pPr>
            <a:lvl8pPr marL="3657600" lvl="7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8pPr>
            <a:lvl9pPr marL="4114800" lvl="8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9pPr>
          </a:lstStyle>
          <a:p>
            <a:endParaRPr/>
          </a:p>
        </p:txBody>
      </p:sp>
      <p:sp>
        <p:nvSpPr>
          <p:cNvPr id="1216" name="Google Shape;1216;p130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130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130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131"/>
          <p:cNvGrpSpPr/>
          <p:nvPr/>
        </p:nvGrpSpPr>
        <p:grpSpPr>
          <a:xfrm>
            <a:off x="-313135" y="0"/>
            <a:ext cx="9438086" cy="5139929"/>
            <a:chOff x="-417513" y="0"/>
            <a:chExt cx="12584115" cy="6853238"/>
          </a:xfrm>
        </p:grpSpPr>
        <p:sp>
          <p:nvSpPr>
            <p:cNvPr id="1221" name="Google Shape;1221;p131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3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3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1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1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3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3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31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31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3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1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1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31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31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3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3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" name="Google Shape;1242;p131"/>
          <p:cNvGrpSpPr/>
          <p:nvPr/>
        </p:nvGrpSpPr>
        <p:grpSpPr>
          <a:xfrm>
            <a:off x="600108" y="1274692"/>
            <a:ext cx="2755944" cy="2602816"/>
            <a:chOff x="697883" y="1816768"/>
            <a:chExt cx="3674592" cy="3470421"/>
          </a:xfrm>
        </p:grpSpPr>
        <p:sp>
          <p:nvSpPr>
            <p:cNvPr id="1243" name="Google Shape;1243;p131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31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31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131"/>
          <p:cNvSpPr txBox="1">
            <a:spLocks noGrp="1"/>
          </p:cNvSpPr>
          <p:nvPr>
            <p:ph type="title"/>
          </p:nvPr>
        </p:nvSpPr>
        <p:spPr>
          <a:xfrm>
            <a:off x="666751" y="1772936"/>
            <a:ext cx="2625600" cy="18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131"/>
          <p:cNvSpPr txBox="1">
            <a:spLocks noGrp="1"/>
          </p:cNvSpPr>
          <p:nvPr>
            <p:ph type="body" idx="1"/>
          </p:nvPr>
        </p:nvSpPr>
        <p:spPr>
          <a:xfrm>
            <a:off x="3843853" y="602389"/>
            <a:ext cx="46989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 b="1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9pPr>
          </a:lstStyle>
          <a:p>
            <a:endParaRPr/>
          </a:p>
        </p:txBody>
      </p:sp>
      <p:sp>
        <p:nvSpPr>
          <p:cNvPr id="1248" name="Google Shape;1248;p131"/>
          <p:cNvSpPr txBox="1">
            <a:spLocks noGrp="1"/>
          </p:cNvSpPr>
          <p:nvPr>
            <p:ph type="body" idx="2"/>
          </p:nvPr>
        </p:nvSpPr>
        <p:spPr>
          <a:xfrm>
            <a:off x="3843979" y="1116739"/>
            <a:ext cx="4698300" cy="12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6pPr>
            <a:lvl7pPr marL="3200400" lvl="6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7pPr>
            <a:lvl8pPr marL="3657600" lvl="7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8pPr>
            <a:lvl9pPr marL="4114800" lvl="8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9pPr>
          </a:lstStyle>
          <a:p>
            <a:endParaRPr/>
          </a:p>
        </p:txBody>
      </p:sp>
      <p:sp>
        <p:nvSpPr>
          <p:cNvPr id="1249" name="Google Shape;1249;p131"/>
          <p:cNvSpPr txBox="1">
            <a:spLocks noGrp="1"/>
          </p:cNvSpPr>
          <p:nvPr>
            <p:ph type="body" idx="3"/>
          </p:nvPr>
        </p:nvSpPr>
        <p:spPr>
          <a:xfrm>
            <a:off x="3838990" y="2749415"/>
            <a:ext cx="46983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 b="1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200" b="1"/>
            </a:lvl9pPr>
          </a:lstStyle>
          <a:p>
            <a:endParaRPr/>
          </a:p>
        </p:txBody>
      </p:sp>
      <p:sp>
        <p:nvSpPr>
          <p:cNvPr id="1250" name="Google Shape;1250;p131"/>
          <p:cNvSpPr txBox="1">
            <a:spLocks noGrp="1"/>
          </p:cNvSpPr>
          <p:nvPr>
            <p:ph type="body" idx="4"/>
          </p:nvPr>
        </p:nvSpPr>
        <p:spPr>
          <a:xfrm>
            <a:off x="3838835" y="3263765"/>
            <a:ext cx="46992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6pPr>
            <a:lvl7pPr marL="3200400" lvl="6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7pPr>
            <a:lvl8pPr marL="3657600" lvl="7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8pPr>
            <a:lvl9pPr marL="4114800" lvl="8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9pPr>
          </a:lstStyle>
          <a:p>
            <a:endParaRPr/>
          </a:p>
        </p:txBody>
      </p:sp>
      <p:sp>
        <p:nvSpPr>
          <p:cNvPr id="1251" name="Google Shape;1251;p131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131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131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5" name="Google Shape;1255;p132"/>
          <p:cNvGrpSpPr/>
          <p:nvPr/>
        </p:nvGrpSpPr>
        <p:grpSpPr>
          <a:xfrm>
            <a:off x="-313135" y="0"/>
            <a:ext cx="9438086" cy="5139929"/>
            <a:chOff x="-417513" y="0"/>
            <a:chExt cx="12584115" cy="6853238"/>
          </a:xfrm>
        </p:grpSpPr>
        <p:sp>
          <p:nvSpPr>
            <p:cNvPr id="1256" name="Google Shape;1256;p132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32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3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2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32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3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32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3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32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3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32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32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32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3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3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3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132"/>
          <p:cNvGrpSpPr/>
          <p:nvPr/>
        </p:nvGrpSpPr>
        <p:grpSpPr>
          <a:xfrm>
            <a:off x="600108" y="1274692"/>
            <a:ext cx="2755944" cy="2602816"/>
            <a:chOff x="697883" y="1816768"/>
            <a:chExt cx="3674592" cy="3470421"/>
          </a:xfrm>
        </p:grpSpPr>
        <p:sp>
          <p:nvSpPr>
            <p:cNvPr id="1278" name="Google Shape;1278;p132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32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32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1" name="Google Shape;1281;p132"/>
          <p:cNvSpPr txBox="1">
            <a:spLocks noGrp="1"/>
          </p:cNvSpPr>
          <p:nvPr>
            <p:ph type="title"/>
          </p:nvPr>
        </p:nvSpPr>
        <p:spPr>
          <a:xfrm>
            <a:off x="666474" y="1762444"/>
            <a:ext cx="26259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17145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132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132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132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133"/>
          <p:cNvGrpSpPr/>
          <p:nvPr/>
        </p:nvGrpSpPr>
        <p:grpSpPr>
          <a:xfrm>
            <a:off x="-313135" y="0"/>
            <a:ext cx="9438086" cy="5139929"/>
            <a:chOff x="-417513" y="0"/>
            <a:chExt cx="12584115" cy="6853238"/>
          </a:xfrm>
        </p:grpSpPr>
        <p:sp>
          <p:nvSpPr>
            <p:cNvPr id="1287" name="Google Shape;1287;p133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3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3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33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3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3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3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3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3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3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3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3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133"/>
          <p:cNvGrpSpPr/>
          <p:nvPr/>
        </p:nvGrpSpPr>
        <p:grpSpPr>
          <a:xfrm>
            <a:off x="600108" y="1274692"/>
            <a:ext cx="2755944" cy="2602816"/>
            <a:chOff x="697883" y="1816768"/>
            <a:chExt cx="3674592" cy="3470421"/>
          </a:xfrm>
        </p:grpSpPr>
        <p:sp>
          <p:nvSpPr>
            <p:cNvPr id="1309" name="Google Shape;1309;p133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3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3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133"/>
          <p:cNvSpPr txBox="1">
            <a:spLocks noGrp="1"/>
          </p:cNvSpPr>
          <p:nvPr>
            <p:ph type="title"/>
          </p:nvPr>
        </p:nvSpPr>
        <p:spPr>
          <a:xfrm>
            <a:off x="666473" y="1764019"/>
            <a:ext cx="26259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0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2400"/>
              <a:buFont typeface="Calibri"/>
              <a:buNone/>
              <a:defRPr sz="2400"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133"/>
          <p:cNvSpPr txBox="1">
            <a:spLocks noGrp="1"/>
          </p:cNvSpPr>
          <p:nvPr>
            <p:ph type="body" idx="1"/>
          </p:nvPr>
        </p:nvSpPr>
        <p:spPr>
          <a:xfrm>
            <a:off x="3832487" y="602107"/>
            <a:ext cx="4706400" cy="3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6pPr>
            <a:lvl7pPr marL="3200400" lvl="6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7pPr>
            <a:lvl8pPr marL="3657600" lvl="7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8pPr>
            <a:lvl9pPr marL="4114800" lvl="8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9pPr>
          </a:lstStyle>
          <a:p>
            <a:endParaRPr/>
          </a:p>
        </p:txBody>
      </p:sp>
      <p:sp>
        <p:nvSpPr>
          <p:cNvPr id="1314" name="Google Shape;1314;p133"/>
          <p:cNvSpPr txBox="1">
            <a:spLocks noGrp="1"/>
          </p:cNvSpPr>
          <p:nvPr>
            <p:ph type="body" idx="2"/>
          </p:nvPr>
        </p:nvSpPr>
        <p:spPr>
          <a:xfrm>
            <a:off x="666473" y="2685139"/>
            <a:ext cx="26259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FFFEFF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1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15" name="Google Shape;1315;p133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6" name="Google Shape;1316;p133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133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134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9"/>
          </a:xfrm>
        </p:grpSpPr>
        <p:sp>
          <p:nvSpPr>
            <p:cNvPr id="1320" name="Google Shape;1320;p134"/>
            <p:cNvSpPr/>
            <p:nvPr/>
          </p:nvSpPr>
          <p:spPr>
            <a:xfrm>
              <a:off x="-329674" y="1298404"/>
              <a:ext cx="9702801" cy="5573511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34"/>
            <p:cNvSpPr/>
            <p:nvPr/>
          </p:nvSpPr>
          <p:spPr>
            <a:xfrm>
              <a:off x="670451" y="2018236"/>
              <a:ext cx="7373937" cy="4848891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4"/>
            <p:cNvSpPr/>
            <p:nvPr/>
          </p:nvSpPr>
          <p:spPr>
            <a:xfrm>
              <a:off x="251351" y="1788400"/>
              <a:ext cx="8035927" cy="5083517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4"/>
            <p:cNvSpPr/>
            <p:nvPr/>
          </p:nvSpPr>
          <p:spPr>
            <a:xfrm>
              <a:off x="-1061" y="549842"/>
              <a:ext cx="10334622" cy="6322076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34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34"/>
            <p:cNvSpPr/>
            <p:nvPr/>
          </p:nvSpPr>
          <p:spPr>
            <a:xfrm>
              <a:off x="-1061" y="-51881"/>
              <a:ext cx="11091860" cy="6923797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34"/>
            <p:cNvSpPr/>
            <p:nvPr/>
          </p:nvSpPr>
          <p:spPr>
            <a:xfrm>
              <a:off x="5426601" y="5579"/>
              <a:ext cx="5788026" cy="6847185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34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34"/>
            <p:cNvSpPr/>
            <p:nvPr/>
          </p:nvSpPr>
          <p:spPr>
            <a:xfrm>
              <a:off x="5821889" y="5579"/>
              <a:ext cx="5587999" cy="6866338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34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34"/>
            <p:cNvSpPr/>
            <p:nvPr/>
          </p:nvSpPr>
          <p:spPr>
            <a:xfrm>
              <a:off x="6012389" y="5579"/>
              <a:ext cx="5497514" cy="6866338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34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34"/>
            <p:cNvSpPr/>
            <p:nvPr/>
          </p:nvSpPr>
          <p:spPr>
            <a:xfrm>
              <a:off x="6210826" y="790"/>
              <a:ext cx="5522914" cy="6871128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34"/>
            <p:cNvSpPr/>
            <p:nvPr/>
          </p:nvSpPr>
          <p:spPr>
            <a:xfrm>
              <a:off x="6463239" y="5579"/>
              <a:ext cx="5413376" cy="6866338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34"/>
            <p:cNvSpPr/>
            <p:nvPr/>
          </p:nvSpPr>
          <p:spPr>
            <a:xfrm>
              <a:off x="6877576" y="5579"/>
              <a:ext cx="5037138" cy="6861551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34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34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4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4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134"/>
          <p:cNvGrpSpPr/>
          <p:nvPr/>
        </p:nvGrpSpPr>
        <p:grpSpPr>
          <a:xfrm>
            <a:off x="604002" y="1273748"/>
            <a:ext cx="4456125" cy="2602816"/>
            <a:chOff x="805336" y="1698331"/>
            <a:chExt cx="5941500" cy="3470421"/>
          </a:xfrm>
        </p:grpSpPr>
        <p:sp>
          <p:nvSpPr>
            <p:cNvPr id="1340" name="Google Shape;1340;p134"/>
            <p:cNvSpPr/>
            <p:nvPr/>
          </p:nvSpPr>
          <p:spPr>
            <a:xfrm>
              <a:off x="805336" y="1698331"/>
              <a:ext cx="59415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4"/>
            <p:cNvSpPr/>
            <p:nvPr/>
          </p:nvSpPr>
          <p:spPr>
            <a:xfrm rot="10800000">
              <a:off x="3618201" y="4896352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34"/>
            <p:cNvSpPr/>
            <p:nvPr/>
          </p:nvSpPr>
          <p:spPr>
            <a:xfrm>
              <a:off x="805336" y="2274403"/>
              <a:ext cx="59415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34"/>
          <p:cNvSpPr>
            <a:spLocks noGrp="1"/>
          </p:cNvSpPr>
          <p:nvPr>
            <p:ph type="pic" idx="2"/>
          </p:nvPr>
        </p:nvSpPr>
        <p:spPr>
          <a:xfrm>
            <a:off x="5657633" y="0"/>
            <a:ext cx="3486300" cy="51435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44" name="Google Shape;1344;p134"/>
          <p:cNvSpPr txBox="1">
            <a:spLocks noGrp="1"/>
          </p:cNvSpPr>
          <p:nvPr>
            <p:ph type="title"/>
          </p:nvPr>
        </p:nvSpPr>
        <p:spPr>
          <a:xfrm>
            <a:off x="664082" y="1770191"/>
            <a:ext cx="43326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0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2700"/>
              <a:buFont typeface="Calibri"/>
              <a:buNone/>
              <a:defRPr sz="2700"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134"/>
          <p:cNvSpPr txBox="1">
            <a:spLocks noGrp="1"/>
          </p:cNvSpPr>
          <p:nvPr>
            <p:ph type="body" idx="1"/>
          </p:nvPr>
        </p:nvSpPr>
        <p:spPr>
          <a:xfrm>
            <a:off x="664082" y="2658759"/>
            <a:ext cx="4332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FFFEFF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1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46" name="Google Shape;1346;p134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134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4456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134"/>
          <p:cNvSpPr txBox="1">
            <a:spLocks noGrp="1"/>
          </p:cNvSpPr>
          <p:nvPr>
            <p:ph type="sldNum" idx="12"/>
          </p:nvPr>
        </p:nvSpPr>
        <p:spPr>
          <a:xfrm>
            <a:off x="4371283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25"/>
          <p:cNvSpPr txBox="1">
            <a:spLocks noGrp="1"/>
          </p:cNvSpPr>
          <p:nvPr>
            <p:ph type="title"/>
          </p:nvPr>
        </p:nvSpPr>
        <p:spPr>
          <a:xfrm>
            <a:off x="668371" y="1768793"/>
            <a:ext cx="26241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171450" anchor="ctr" anchorCtr="0">
            <a:no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86" name="Google Shape;1086;p125"/>
          <p:cNvSpPr txBox="1">
            <a:spLocks noGrp="1"/>
          </p:cNvSpPr>
          <p:nvPr>
            <p:ph type="body" idx="1"/>
          </p:nvPr>
        </p:nvSpPr>
        <p:spPr>
          <a:xfrm>
            <a:off x="4076237" y="596039"/>
            <a:ext cx="4462500" cy="3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87" name="Google Shape;1087;p125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88" name="Google Shape;1088;p125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89" name="Google Shape;1089;p125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37"/>
          <p:cNvSpPr txBox="1">
            <a:spLocks noGrp="1"/>
          </p:cNvSpPr>
          <p:nvPr>
            <p:ph type="title"/>
          </p:nvPr>
        </p:nvSpPr>
        <p:spPr>
          <a:xfrm>
            <a:off x="668371" y="1768793"/>
            <a:ext cx="26241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171450" anchor="ctr" anchorCtr="0">
            <a:no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15" name="Google Shape;1415;p137"/>
          <p:cNvSpPr txBox="1">
            <a:spLocks noGrp="1"/>
          </p:cNvSpPr>
          <p:nvPr>
            <p:ph type="body" idx="1"/>
          </p:nvPr>
        </p:nvSpPr>
        <p:spPr>
          <a:xfrm>
            <a:off x="4076237" y="596039"/>
            <a:ext cx="4462500" cy="3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▪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16" name="Google Shape;1416;p137"/>
          <p:cNvSpPr txBox="1">
            <a:spLocks noGrp="1"/>
          </p:cNvSpPr>
          <p:nvPr>
            <p:ph type="dt" idx="10"/>
          </p:nvPr>
        </p:nvSpPr>
        <p:spPr>
          <a:xfrm>
            <a:off x="603504" y="240030"/>
            <a:ext cx="2743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17" name="Google Shape;1417;p137"/>
          <p:cNvSpPr txBox="1">
            <a:spLocks noGrp="1"/>
          </p:cNvSpPr>
          <p:nvPr>
            <p:ph type="ftr" idx="11"/>
          </p:nvPr>
        </p:nvSpPr>
        <p:spPr>
          <a:xfrm>
            <a:off x="603504" y="4670298"/>
            <a:ext cx="7941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18" name="Google Shape;1418;p137"/>
          <p:cNvSpPr txBox="1">
            <a:spLocks noGrp="1"/>
          </p:cNvSpPr>
          <p:nvPr>
            <p:ph type="sldNum" idx="12"/>
          </p:nvPr>
        </p:nvSpPr>
        <p:spPr>
          <a:xfrm>
            <a:off x="7852410" y="240030"/>
            <a:ext cx="685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3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53" name="Google Shape;1453;p13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4" name="Google Shape;1454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269"/>
          <p:cNvSpPr txBox="1">
            <a:spLocks noGrp="1"/>
          </p:cNvSpPr>
          <p:nvPr>
            <p:ph type="ctrTitle"/>
          </p:nvPr>
        </p:nvSpPr>
        <p:spPr>
          <a:xfrm>
            <a:off x="1314561" y="2108933"/>
            <a:ext cx="6509936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2200"/>
              <a:buFont typeface="Arial"/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Pollution Prediction using GNN’s</a:t>
            </a:r>
            <a:br>
              <a:rPr lang="en" sz="2100"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latin typeface="Arial"/>
                <a:ea typeface="Arial"/>
                <a:cs typeface="Arial"/>
                <a:sym typeface="Arial"/>
              </a:rPr>
              <a:t>in Delhi-NCR</a:t>
            </a:r>
            <a:endParaRPr sz="5400"/>
          </a:p>
        </p:txBody>
      </p:sp>
      <p:sp>
        <p:nvSpPr>
          <p:cNvPr id="2467" name="Google Shape;2467;p269"/>
          <p:cNvSpPr txBox="1">
            <a:spLocks noGrp="1"/>
          </p:cNvSpPr>
          <p:nvPr>
            <p:ph type="subTitle" idx="1"/>
          </p:nvPr>
        </p:nvSpPr>
        <p:spPr>
          <a:xfrm>
            <a:off x="1314561" y="3029573"/>
            <a:ext cx="6505070" cy="99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100"/>
              <a:t>Vedant Vijay</a:t>
            </a:r>
            <a:endParaRPr sz="1100"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 sz="1100"/>
              <a:t>2017CS10388</a:t>
            </a:r>
            <a:endParaRPr sz="1100"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Supervisors: Sayan Ranu, Rijurekha Sen</a:t>
            </a:r>
            <a:endParaRPr sz="1100"/>
          </a:p>
        </p:txBody>
      </p:sp>
      <p:pic>
        <p:nvPicPr>
          <p:cNvPr id="2468" name="Google Shape;2468;p269" descr="Compare and calculate cost of living in Delhi NC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9448" y="4282382"/>
            <a:ext cx="1605104" cy="6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p269" descr="Cartoon Bus Riding And Throwing Out Smoke Vector Illustration... Royalty  Free Cliparts, Vectors, And Stock Illustration. Image 135805846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8395" y="800641"/>
            <a:ext cx="771525" cy="64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278"/>
          <p:cNvSpPr/>
          <p:nvPr/>
        </p:nvSpPr>
        <p:spPr>
          <a:xfrm>
            <a:off x="363141" y="0"/>
            <a:ext cx="2565797" cy="5132785"/>
          </a:xfrm>
          <a:custGeom>
            <a:avLst/>
            <a:gdLst/>
            <a:ahLst/>
            <a:cxnLst/>
            <a:rect l="l" t="t" r="r" b="b"/>
            <a:pathLst>
              <a:path w="720" h="1440" extrusionOk="0">
                <a:moveTo>
                  <a:pt x="720" y="0"/>
                </a:moveTo>
                <a:cubicBezTo>
                  <a:pt x="316" y="282"/>
                  <a:pt x="0" y="1018"/>
                  <a:pt x="362" y="144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278"/>
          <p:cNvSpPr/>
          <p:nvPr/>
        </p:nvSpPr>
        <p:spPr>
          <a:xfrm>
            <a:off x="448866" y="0"/>
            <a:ext cx="2038350" cy="5132785"/>
          </a:xfrm>
          <a:custGeom>
            <a:avLst/>
            <a:gdLst/>
            <a:ahLst/>
            <a:cxnLst/>
            <a:rect l="l" t="t" r="r" b="b"/>
            <a:pathLst>
              <a:path w="572" h="1440" extrusionOk="0">
                <a:moveTo>
                  <a:pt x="572" y="0"/>
                </a:moveTo>
                <a:cubicBezTo>
                  <a:pt x="213" y="320"/>
                  <a:pt x="0" y="979"/>
                  <a:pt x="164" y="1440"/>
                </a:cubicBezTo>
              </a:path>
            </a:pathLst>
          </a:custGeom>
          <a:noFill/>
          <a:ln w="12700" cap="flat" cmpd="sng">
            <a:solidFill>
              <a:schemeClr val="dk1">
                <a:alpha val="20000"/>
              </a:schemeClr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278"/>
          <p:cNvSpPr/>
          <p:nvPr/>
        </p:nvSpPr>
        <p:spPr>
          <a:xfrm>
            <a:off x="196453" y="0"/>
            <a:ext cx="2208610" cy="5132785"/>
          </a:xfrm>
          <a:custGeom>
            <a:avLst/>
            <a:gdLst/>
            <a:ahLst/>
            <a:cxnLst/>
            <a:rect l="l" t="t" r="r" b="b"/>
            <a:pathLst>
              <a:path w="620" h="1440" extrusionOk="0">
                <a:moveTo>
                  <a:pt x="620" y="0"/>
                </a:moveTo>
                <a:cubicBezTo>
                  <a:pt x="248" y="325"/>
                  <a:pt x="0" y="960"/>
                  <a:pt x="186" y="144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278"/>
          <p:cNvSpPr/>
          <p:nvPr/>
        </p:nvSpPr>
        <p:spPr>
          <a:xfrm>
            <a:off x="-313135" y="0"/>
            <a:ext cx="1802606" cy="5132785"/>
          </a:xfrm>
          <a:custGeom>
            <a:avLst/>
            <a:gdLst/>
            <a:ahLst/>
            <a:cxnLst/>
            <a:rect l="l" t="t" r="r" b="b"/>
            <a:pathLst>
              <a:path w="506" h="1440" extrusionOk="0">
                <a:moveTo>
                  <a:pt x="506" y="0"/>
                </a:moveTo>
                <a:cubicBezTo>
                  <a:pt x="109" y="356"/>
                  <a:pt x="0" y="943"/>
                  <a:pt x="171" y="144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278"/>
          <p:cNvSpPr/>
          <p:nvPr/>
        </p:nvSpPr>
        <p:spPr>
          <a:xfrm>
            <a:off x="10716" y="7144"/>
            <a:ext cx="1328737" cy="2399110"/>
          </a:xfrm>
          <a:custGeom>
            <a:avLst/>
            <a:gdLst/>
            <a:ahLst/>
            <a:cxnLst/>
            <a:rect l="l" t="t" r="r" b="b"/>
            <a:pathLst>
              <a:path w="373" h="673" extrusionOk="0">
                <a:moveTo>
                  <a:pt x="373" y="0"/>
                </a:moveTo>
                <a:cubicBezTo>
                  <a:pt x="175" y="183"/>
                  <a:pt x="51" y="409"/>
                  <a:pt x="0" y="673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278"/>
          <p:cNvSpPr/>
          <p:nvPr/>
        </p:nvSpPr>
        <p:spPr>
          <a:xfrm>
            <a:off x="10716" y="0"/>
            <a:ext cx="1171575" cy="1671637"/>
          </a:xfrm>
          <a:custGeom>
            <a:avLst/>
            <a:gdLst/>
            <a:ahLst/>
            <a:cxnLst/>
            <a:rect l="l" t="t" r="r" b="b"/>
            <a:pathLst>
              <a:path w="329" h="469" extrusionOk="0">
                <a:moveTo>
                  <a:pt x="329" y="0"/>
                </a:moveTo>
                <a:cubicBezTo>
                  <a:pt x="189" y="133"/>
                  <a:pt x="69" y="288"/>
                  <a:pt x="0" y="469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278"/>
          <p:cNvSpPr/>
          <p:nvPr/>
        </p:nvSpPr>
        <p:spPr>
          <a:xfrm>
            <a:off x="7970044" y="7144"/>
            <a:ext cx="1154906" cy="416719"/>
          </a:xfrm>
          <a:custGeom>
            <a:avLst/>
            <a:gdLst/>
            <a:ahLst/>
            <a:cxnLst/>
            <a:rect l="l" t="t" r="r" b="b"/>
            <a:pathLst>
              <a:path w="324" h="117" extrusionOk="0">
                <a:moveTo>
                  <a:pt x="324" y="117"/>
                </a:moveTo>
                <a:cubicBezTo>
                  <a:pt x="223" y="64"/>
                  <a:pt x="107" y="28"/>
                  <a:pt x="0" y="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278"/>
          <p:cNvSpPr/>
          <p:nvPr/>
        </p:nvSpPr>
        <p:spPr>
          <a:xfrm>
            <a:off x="8402241" y="7144"/>
            <a:ext cx="722710" cy="275035"/>
          </a:xfrm>
          <a:custGeom>
            <a:avLst/>
            <a:gdLst/>
            <a:ahLst/>
            <a:cxnLst/>
            <a:rect l="l" t="t" r="r" b="b"/>
            <a:pathLst>
              <a:path w="203" h="77" extrusionOk="0">
                <a:moveTo>
                  <a:pt x="203" y="77"/>
                </a:moveTo>
                <a:cubicBezTo>
                  <a:pt x="138" y="46"/>
                  <a:pt x="68" y="21"/>
                  <a:pt x="0" y="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278"/>
          <p:cNvSpPr/>
          <p:nvPr/>
        </p:nvSpPr>
        <p:spPr>
          <a:xfrm>
            <a:off x="8626079" y="7144"/>
            <a:ext cx="498872" cy="192881"/>
          </a:xfrm>
          <a:custGeom>
            <a:avLst/>
            <a:gdLst/>
            <a:ahLst/>
            <a:cxnLst/>
            <a:rect l="l" t="t" r="r" b="b"/>
            <a:pathLst>
              <a:path w="140" h="54" extrusionOk="0">
                <a:moveTo>
                  <a:pt x="140" y="54"/>
                </a:moveTo>
                <a:cubicBezTo>
                  <a:pt x="95" y="34"/>
                  <a:pt x="48" y="16"/>
                  <a:pt x="0" y="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278"/>
          <p:cNvSpPr/>
          <p:nvPr/>
        </p:nvSpPr>
        <p:spPr>
          <a:xfrm>
            <a:off x="3572" y="4512469"/>
            <a:ext cx="160735" cy="620316"/>
          </a:xfrm>
          <a:custGeom>
            <a:avLst/>
            <a:gdLst/>
            <a:ahLst/>
            <a:cxnLst/>
            <a:rect l="l" t="t" r="r" b="b"/>
            <a:pathLst>
              <a:path w="45" h="174" extrusionOk="0">
                <a:moveTo>
                  <a:pt x="0" y="0"/>
                </a:moveTo>
                <a:cubicBezTo>
                  <a:pt x="11" y="59"/>
                  <a:pt x="26" y="118"/>
                  <a:pt x="45" y="174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278"/>
          <p:cNvSpPr/>
          <p:nvPr/>
        </p:nvSpPr>
        <p:spPr>
          <a:xfrm>
            <a:off x="7685485" y="3759994"/>
            <a:ext cx="1439466" cy="1372791"/>
          </a:xfrm>
          <a:custGeom>
            <a:avLst/>
            <a:gdLst/>
            <a:ahLst/>
            <a:cxnLst/>
            <a:rect l="l" t="t" r="r" b="b"/>
            <a:pathLst>
              <a:path w="404" h="385" extrusionOk="0">
                <a:moveTo>
                  <a:pt x="0" y="385"/>
                </a:moveTo>
                <a:cubicBezTo>
                  <a:pt x="146" y="272"/>
                  <a:pt x="285" y="142"/>
                  <a:pt x="404" y="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278"/>
          <p:cNvSpPr/>
          <p:nvPr/>
        </p:nvSpPr>
        <p:spPr>
          <a:xfrm>
            <a:off x="7871222" y="3956447"/>
            <a:ext cx="1250156" cy="1183481"/>
          </a:xfrm>
          <a:custGeom>
            <a:avLst/>
            <a:gdLst/>
            <a:ahLst/>
            <a:cxnLst/>
            <a:rect l="l" t="t" r="r" b="b"/>
            <a:pathLst>
              <a:path w="351" h="332" extrusionOk="0">
                <a:moveTo>
                  <a:pt x="0" y="332"/>
                </a:moveTo>
                <a:cubicBezTo>
                  <a:pt x="125" y="232"/>
                  <a:pt x="245" y="121"/>
                  <a:pt x="351" y="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278"/>
          <p:cNvSpPr/>
          <p:nvPr/>
        </p:nvSpPr>
        <p:spPr>
          <a:xfrm>
            <a:off x="7980760" y="4056460"/>
            <a:ext cx="1144191" cy="1076325"/>
          </a:xfrm>
          <a:custGeom>
            <a:avLst/>
            <a:gdLst/>
            <a:ahLst/>
            <a:cxnLst/>
            <a:rect l="l" t="t" r="r" b="b"/>
            <a:pathLst>
              <a:path w="321" h="302" extrusionOk="0">
                <a:moveTo>
                  <a:pt x="0" y="302"/>
                </a:moveTo>
                <a:cubicBezTo>
                  <a:pt x="114" y="210"/>
                  <a:pt x="223" y="109"/>
                  <a:pt x="321" y="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278"/>
          <p:cNvSpPr/>
          <p:nvPr/>
        </p:nvSpPr>
        <p:spPr>
          <a:xfrm>
            <a:off x="8102204" y="4138613"/>
            <a:ext cx="1022747" cy="994172"/>
          </a:xfrm>
          <a:custGeom>
            <a:avLst/>
            <a:gdLst/>
            <a:ahLst/>
            <a:cxnLst/>
            <a:rect l="l" t="t" r="r" b="b"/>
            <a:pathLst>
              <a:path w="287" h="279" extrusionOk="0">
                <a:moveTo>
                  <a:pt x="0" y="279"/>
                </a:moveTo>
                <a:cubicBezTo>
                  <a:pt x="101" y="193"/>
                  <a:pt x="198" y="100"/>
                  <a:pt x="287" y="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3" name="Google Shape;2793;p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7135" y="663892"/>
            <a:ext cx="5202306" cy="3511556"/>
          </a:xfrm>
          <a:prstGeom prst="rect">
            <a:avLst/>
          </a:prstGeom>
          <a:noFill/>
          <a:ln>
            <a:noFill/>
          </a:ln>
        </p:spPr>
      </p:pic>
      <p:sp>
        <p:nvSpPr>
          <p:cNvPr id="2794" name="Google Shape;2794;p278"/>
          <p:cNvSpPr/>
          <p:nvPr/>
        </p:nvSpPr>
        <p:spPr>
          <a:xfrm>
            <a:off x="8234363" y="4270772"/>
            <a:ext cx="890588" cy="862012"/>
          </a:xfrm>
          <a:custGeom>
            <a:avLst/>
            <a:gdLst/>
            <a:ahLst/>
            <a:cxnLst/>
            <a:rect l="l" t="t" r="r" b="b"/>
            <a:pathLst>
              <a:path w="250" h="242" extrusionOk="0">
                <a:moveTo>
                  <a:pt x="0" y="242"/>
                </a:moveTo>
                <a:cubicBezTo>
                  <a:pt x="88" y="166"/>
                  <a:pt x="172" y="85"/>
                  <a:pt x="250" y="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278"/>
          <p:cNvSpPr/>
          <p:nvPr/>
        </p:nvSpPr>
        <p:spPr>
          <a:xfrm>
            <a:off x="8465344" y="4537472"/>
            <a:ext cx="659606" cy="595313"/>
          </a:xfrm>
          <a:custGeom>
            <a:avLst/>
            <a:gdLst/>
            <a:ahLst/>
            <a:cxnLst/>
            <a:rect l="l" t="t" r="r" b="b"/>
            <a:pathLst>
              <a:path w="185" h="167" extrusionOk="0">
                <a:moveTo>
                  <a:pt x="0" y="167"/>
                </a:moveTo>
                <a:cubicBezTo>
                  <a:pt x="63" y="114"/>
                  <a:pt x="125" y="58"/>
                  <a:pt x="185" y="0"/>
                </a:cubicBezTo>
              </a:path>
            </a:pathLst>
          </a:cu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0" name="Google Shape;2800;p279" descr="Reference map of the NCT-Delhi showing administrative units and the air pollution monitoring stations used for the present analysis."/>
          <p:cNvPicPr preferRelativeResize="0"/>
          <p:nvPr/>
        </p:nvPicPr>
        <p:blipFill rotWithShape="1">
          <a:blip r:embed="rId3">
            <a:alphaModFix/>
          </a:blip>
          <a:srcRect l="32386" b="-179"/>
          <a:stretch/>
        </p:blipFill>
        <p:spPr>
          <a:xfrm>
            <a:off x="236219" y="751790"/>
            <a:ext cx="4263082" cy="427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279"/>
          <p:cNvPicPr preferRelativeResize="0"/>
          <p:nvPr/>
        </p:nvPicPr>
        <p:blipFill rotWithShape="1">
          <a:blip r:embed="rId4">
            <a:alphaModFix/>
          </a:blip>
          <a:srcRect l="1" r="38041"/>
          <a:stretch/>
        </p:blipFill>
        <p:spPr>
          <a:xfrm>
            <a:off x="4868042" y="751790"/>
            <a:ext cx="3597778" cy="4011129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Google Shape;2802;p279"/>
          <p:cNvSpPr txBox="1"/>
          <p:nvPr/>
        </p:nvSpPr>
        <p:spPr>
          <a:xfrm>
            <a:off x="472439" y="232255"/>
            <a:ext cx="393305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Static Delhi Pollution Board Sensors</a:t>
            </a:r>
            <a:endParaRPr sz="1100"/>
          </a:p>
        </p:txBody>
      </p:sp>
      <p:sp>
        <p:nvSpPr>
          <p:cNvPr id="2803" name="Google Shape;2803;p279"/>
          <p:cNvSpPr/>
          <p:nvPr/>
        </p:nvSpPr>
        <p:spPr>
          <a:xfrm>
            <a:off x="5939221" y="380581"/>
            <a:ext cx="1863659" cy="300082"/>
          </a:xfrm>
          <a:custGeom>
            <a:avLst/>
            <a:gdLst/>
            <a:ahLst/>
            <a:cxnLst/>
            <a:rect l="l" t="t" r="r" b="b"/>
            <a:pathLst>
              <a:path w="2484879" h="400110" fill="none" extrusionOk="0">
                <a:moveTo>
                  <a:pt x="0" y="0"/>
                </a:moveTo>
                <a:cubicBezTo>
                  <a:pt x="159221" y="-38976"/>
                  <a:pt x="252286" y="7169"/>
                  <a:pt x="422429" y="0"/>
                </a:cubicBezTo>
                <a:cubicBezTo>
                  <a:pt x="592572" y="-7169"/>
                  <a:pt x="718970" y="4334"/>
                  <a:pt x="944254" y="0"/>
                </a:cubicBezTo>
                <a:cubicBezTo>
                  <a:pt x="1169539" y="-4334"/>
                  <a:pt x="1172925" y="42744"/>
                  <a:pt x="1366683" y="0"/>
                </a:cubicBezTo>
                <a:cubicBezTo>
                  <a:pt x="1560441" y="-42744"/>
                  <a:pt x="1706661" y="46349"/>
                  <a:pt x="1888508" y="0"/>
                </a:cubicBezTo>
                <a:cubicBezTo>
                  <a:pt x="2070355" y="-46349"/>
                  <a:pt x="2189106" y="66887"/>
                  <a:pt x="2484879" y="0"/>
                </a:cubicBezTo>
                <a:cubicBezTo>
                  <a:pt x="2490397" y="96901"/>
                  <a:pt x="2461177" y="316673"/>
                  <a:pt x="2484879" y="400110"/>
                </a:cubicBezTo>
                <a:cubicBezTo>
                  <a:pt x="2399720" y="446879"/>
                  <a:pt x="2234667" y="374358"/>
                  <a:pt x="2062450" y="400110"/>
                </a:cubicBezTo>
                <a:cubicBezTo>
                  <a:pt x="1890233" y="425862"/>
                  <a:pt x="1716615" y="359911"/>
                  <a:pt x="1540625" y="400110"/>
                </a:cubicBezTo>
                <a:cubicBezTo>
                  <a:pt x="1364635" y="440309"/>
                  <a:pt x="1263833" y="362517"/>
                  <a:pt x="1118196" y="400110"/>
                </a:cubicBezTo>
                <a:cubicBezTo>
                  <a:pt x="972559" y="437703"/>
                  <a:pt x="774905" y="353107"/>
                  <a:pt x="596371" y="400110"/>
                </a:cubicBezTo>
                <a:cubicBezTo>
                  <a:pt x="417837" y="447113"/>
                  <a:pt x="160986" y="334600"/>
                  <a:pt x="0" y="400110"/>
                </a:cubicBezTo>
                <a:cubicBezTo>
                  <a:pt x="-46700" y="231178"/>
                  <a:pt x="23668" y="82908"/>
                  <a:pt x="0" y="0"/>
                </a:cubicBezTo>
                <a:close/>
              </a:path>
              <a:path w="2484879" h="400110" extrusionOk="0">
                <a:moveTo>
                  <a:pt x="0" y="0"/>
                </a:moveTo>
                <a:cubicBezTo>
                  <a:pt x="188386" y="-22675"/>
                  <a:pt x="404251" y="19866"/>
                  <a:pt x="521825" y="0"/>
                </a:cubicBezTo>
                <a:cubicBezTo>
                  <a:pt x="639399" y="-19866"/>
                  <a:pt x="913345" y="16786"/>
                  <a:pt x="1043649" y="0"/>
                </a:cubicBezTo>
                <a:cubicBezTo>
                  <a:pt x="1173953" y="-16786"/>
                  <a:pt x="1312580" y="22129"/>
                  <a:pt x="1490927" y="0"/>
                </a:cubicBezTo>
                <a:cubicBezTo>
                  <a:pt x="1669274" y="-22129"/>
                  <a:pt x="1841810" y="22887"/>
                  <a:pt x="2037601" y="0"/>
                </a:cubicBezTo>
                <a:cubicBezTo>
                  <a:pt x="2233392" y="-22887"/>
                  <a:pt x="2327540" y="42542"/>
                  <a:pt x="2484879" y="0"/>
                </a:cubicBezTo>
                <a:cubicBezTo>
                  <a:pt x="2499762" y="193579"/>
                  <a:pt x="2484707" y="200556"/>
                  <a:pt x="2484879" y="400110"/>
                </a:cubicBezTo>
                <a:cubicBezTo>
                  <a:pt x="2294161" y="427422"/>
                  <a:pt x="2097744" y="358627"/>
                  <a:pt x="1938206" y="400110"/>
                </a:cubicBezTo>
                <a:cubicBezTo>
                  <a:pt x="1778668" y="441593"/>
                  <a:pt x="1547505" y="377492"/>
                  <a:pt x="1391532" y="400110"/>
                </a:cubicBezTo>
                <a:cubicBezTo>
                  <a:pt x="1235559" y="422728"/>
                  <a:pt x="1015462" y="370985"/>
                  <a:pt x="844859" y="400110"/>
                </a:cubicBezTo>
                <a:cubicBezTo>
                  <a:pt x="674256" y="429235"/>
                  <a:pt x="274558" y="379335"/>
                  <a:pt x="0" y="400110"/>
                </a:cubicBezTo>
                <a:cubicBezTo>
                  <a:pt x="-8744" y="257366"/>
                  <a:pt x="8342" y="16663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Our Bus Route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280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809" name="Google Shape;2809;p280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022" r="5356" b="-1"/>
          <a:stretch/>
        </p:blipFill>
        <p:spPr>
          <a:xfrm>
            <a:off x="5805" y="627190"/>
            <a:ext cx="4353079" cy="237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280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-2" b="3860"/>
          <a:stretch/>
        </p:blipFill>
        <p:spPr>
          <a:xfrm>
            <a:off x="0" y="3002759"/>
            <a:ext cx="4353079" cy="2092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280" descr="Chart, line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7414" t="4982" r="6310" b="3762"/>
          <a:stretch/>
        </p:blipFill>
        <p:spPr>
          <a:xfrm>
            <a:off x="5304407" y="3132312"/>
            <a:ext cx="3751633" cy="198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280" descr="Chart, line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4703" r="3772" b="-1"/>
          <a:stretch/>
        </p:blipFill>
        <p:spPr>
          <a:xfrm>
            <a:off x="4754613" y="594427"/>
            <a:ext cx="4348412" cy="2375569"/>
          </a:xfrm>
          <a:prstGeom prst="rect">
            <a:avLst/>
          </a:prstGeom>
          <a:noFill/>
          <a:ln>
            <a:noFill/>
          </a:ln>
        </p:spPr>
      </p:pic>
      <p:sp>
        <p:nvSpPr>
          <p:cNvPr id="2813" name="Google Shape;2813;p280"/>
          <p:cNvSpPr txBox="1"/>
          <p:nvPr/>
        </p:nvSpPr>
        <p:spPr>
          <a:xfrm>
            <a:off x="401534" y="557099"/>
            <a:ext cx="20726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North Campus, DU</a:t>
            </a:r>
            <a:endParaRPr sz="1100"/>
          </a:p>
        </p:txBody>
      </p:sp>
      <p:sp>
        <p:nvSpPr>
          <p:cNvPr id="2814" name="Google Shape;2814;p280"/>
          <p:cNvSpPr txBox="1"/>
          <p:nvPr/>
        </p:nvSpPr>
        <p:spPr>
          <a:xfrm>
            <a:off x="7805355" y="541087"/>
            <a:ext cx="20726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Pusa, Delhi</a:t>
            </a:r>
            <a:endParaRPr sz="1100"/>
          </a:p>
        </p:txBody>
      </p:sp>
      <p:sp>
        <p:nvSpPr>
          <p:cNvPr id="2815" name="Google Shape;2815;p280"/>
          <p:cNvSpPr txBox="1"/>
          <p:nvPr/>
        </p:nvSpPr>
        <p:spPr>
          <a:xfrm>
            <a:off x="2390063" y="2936484"/>
            <a:ext cx="20726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Lodhi Road, Delhi</a:t>
            </a:r>
            <a:endParaRPr sz="1100"/>
          </a:p>
        </p:txBody>
      </p:sp>
      <p:sp>
        <p:nvSpPr>
          <p:cNvPr id="2816" name="Google Shape;2816;p280"/>
          <p:cNvSpPr txBox="1"/>
          <p:nvPr/>
        </p:nvSpPr>
        <p:spPr>
          <a:xfrm>
            <a:off x="5524729" y="2936484"/>
            <a:ext cx="20726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IGI Airport T3, Delhi</a:t>
            </a:r>
            <a:endParaRPr sz="1100"/>
          </a:p>
        </p:txBody>
      </p:sp>
      <p:sp>
        <p:nvSpPr>
          <p:cNvPr id="2817" name="Google Shape;2817;p280"/>
          <p:cNvSpPr txBox="1"/>
          <p:nvPr/>
        </p:nvSpPr>
        <p:spPr>
          <a:xfrm>
            <a:off x="2656276" y="115775"/>
            <a:ext cx="451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70C0"/>
                </a:solidFill>
                <a:latin typeface="Rockwell"/>
                <a:ea typeface="Rockwell"/>
                <a:cs typeface="Rockwell"/>
                <a:sym typeface="Rockwell"/>
              </a:rPr>
              <a:t>Predicted(Blue) </a:t>
            </a: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vs </a:t>
            </a:r>
            <a:r>
              <a:rPr lang="en" sz="14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Real(Red) pm10 </a:t>
            </a: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value for static sensors using Bus Data &amp; GNN on 13</a:t>
            </a:r>
            <a:r>
              <a:rPr lang="en" sz="1400" baseline="30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</a:t>
            </a: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Nov’2020</a:t>
            </a:r>
            <a:endParaRPr sz="1100"/>
          </a:p>
        </p:txBody>
      </p:sp>
      <p:sp>
        <p:nvSpPr>
          <p:cNvPr id="2818" name="Google Shape;2818;p280"/>
          <p:cNvSpPr/>
          <p:nvPr/>
        </p:nvSpPr>
        <p:spPr>
          <a:xfrm>
            <a:off x="4184699" y="2862677"/>
            <a:ext cx="1082742" cy="484748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AB1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Good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Predictions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281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824" name="Google Shape;2824;p281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524" r="3852" b="-1"/>
          <a:stretch/>
        </p:blipFill>
        <p:spPr>
          <a:xfrm>
            <a:off x="149054" y="128788"/>
            <a:ext cx="4353079" cy="237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281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8476" r="-1" b="-1"/>
          <a:stretch/>
        </p:blipFill>
        <p:spPr>
          <a:xfrm>
            <a:off x="4646530" y="128788"/>
            <a:ext cx="4348412" cy="237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6" name="Google Shape;2826;p281" descr="Chart, line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3863" r="-2" b="-2"/>
          <a:stretch/>
        </p:blipFill>
        <p:spPr>
          <a:xfrm>
            <a:off x="149054" y="2633143"/>
            <a:ext cx="4353079" cy="2092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p281" descr="Chart, line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r="2" b="3762"/>
          <a:stretch/>
        </p:blipFill>
        <p:spPr>
          <a:xfrm>
            <a:off x="4646529" y="2633143"/>
            <a:ext cx="4348412" cy="2092461"/>
          </a:xfrm>
          <a:prstGeom prst="rect">
            <a:avLst/>
          </a:prstGeom>
          <a:noFill/>
          <a:ln>
            <a:noFill/>
          </a:ln>
        </p:spPr>
      </p:pic>
      <p:sp>
        <p:nvSpPr>
          <p:cNvPr id="2828" name="Google Shape;2828;p281"/>
          <p:cNvSpPr/>
          <p:nvPr/>
        </p:nvSpPr>
        <p:spPr>
          <a:xfrm>
            <a:off x="4018071" y="2279191"/>
            <a:ext cx="1112520" cy="579120"/>
          </a:xfrm>
          <a:prstGeom prst="cloud">
            <a:avLst/>
          </a:prstGeom>
          <a:solidFill>
            <a:schemeClr val="accent1"/>
          </a:solidFill>
          <a:ln w="15875" cap="flat" cmpd="sng">
            <a:solidFill>
              <a:srgbClr val="AB1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BAD</a:t>
            </a:r>
            <a:endParaRPr sz="1100"/>
          </a:p>
        </p:txBody>
      </p:sp>
      <p:sp>
        <p:nvSpPr>
          <p:cNvPr id="2829" name="Google Shape;2829;p281"/>
          <p:cNvSpPr txBox="1"/>
          <p:nvPr/>
        </p:nvSpPr>
        <p:spPr>
          <a:xfrm>
            <a:off x="1854136" y="105928"/>
            <a:ext cx="20726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Anand Vihar</a:t>
            </a:r>
            <a:endParaRPr sz="1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830" name="Google Shape;2830;p281"/>
          <p:cNvSpPr txBox="1"/>
          <p:nvPr/>
        </p:nvSpPr>
        <p:spPr>
          <a:xfrm>
            <a:off x="6073853" y="105928"/>
            <a:ext cx="20726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Mathura Road, Okhla</a:t>
            </a:r>
            <a:endParaRPr sz="1100"/>
          </a:p>
        </p:txBody>
      </p:sp>
      <p:sp>
        <p:nvSpPr>
          <p:cNvPr id="2831" name="Google Shape;2831;p281"/>
          <p:cNvSpPr txBox="1"/>
          <p:nvPr/>
        </p:nvSpPr>
        <p:spPr>
          <a:xfrm>
            <a:off x="1854136" y="2494644"/>
            <a:ext cx="20726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Sirifort, Delhi</a:t>
            </a:r>
            <a:endParaRPr sz="1100"/>
          </a:p>
        </p:txBody>
      </p:sp>
      <p:sp>
        <p:nvSpPr>
          <p:cNvPr id="2832" name="Google Shape;2832;p281"/>
          <p:cNvSpPr txBox="1"/>
          <p:nvPr/>
        </p:nvSpPr>
        <p:spPr>
          <a:xfrm>
            <a:off x="6409133" y="2492021"/>
            <a:ext cx="20726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NSIT Dwarka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7" name="Google Shape;2837;p282"/>
          <p:cNvGrpSpPr/>
          <p:nvPr/>
        </p:nvGrpSpPr>
        <p:grpSpPr>
          <a:xfrm>
            <a:off x="-313135" y="0"/>
            <a:ext cx="9438086" cy="5139928"/>
            <a:chOff x="-417513" y="0"/>
            <a:chExt cx="12584114" cy="6853238"/>
          </a:xfrm>
        </p:grpSpPr>
        <p:sp>
          <p:nvSpPr>
            <p:cNvPr id="2838" name="Google Shape;2838;p28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8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8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8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8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8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8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8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8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8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8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8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8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8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8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8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8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8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8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8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8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9" name="Google Shape;2859;p282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60" name="Google Shape;2860;p28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8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8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3" name="Google Shape;2863;p282"/>
          <p:cNvSpPr/>
          <p:nvPr/>
        </p:nvSpPr>
        <p:spPr>
          <a:xfrm>
            <a:off x="0" y="0"/>
            <a:ext cx="914377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2864" name="Google Shape;2864;p282"/>
          <p:cNvGrpSpPr/>
          <p:nvPr/>
        </p:nvGrpSpPr>
        <p:grpSpPr>
          <a:xfrm>
            <a:off x="-313135" y="0"/>
            <a:ext cx="9438086" cy="5139928"/>
            <a:chOff x="-417513" y="0"/>
            <a:chExt cx="12584114" cy="6853238"/>
          </a:xfrm>
        </p:grpSpPr>
        <p:sp>
          <p:nvSpPr>
            <p:cNvPr id="2865" name="Google Shape;2865;p28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66" name="Google Shape;2866;p28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67" name="Google Shape;2867;p28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68" name="Google Shape;2868;p28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69" name="Google Shape;2869;p28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0" name="Google Shape;2870;p28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1" name="Google Shape;2871;p28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2" name="Google Shape;2872;p28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3" name="Google Shape;2873;p28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4" name="Google Shape;2874;p28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5" name="Google Shape;2875;p28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6" name="Google Shape;2876;p28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7" name="Google Shape;2877;p28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8" name="Google Shape;2878;p28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9" name="Google Shape;2879;p28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80" name="Google Shape;2880;p28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81" name="Google Shape;2881;p28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82" name="Google Shape;2882;p28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83" name="Google Shape;2883;p28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84" name="Google Shape;2884;p28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85" name="Google Shape;2885;p28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2886" name="Google Shape;2886;p282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87" name="Google Shape;2887;p28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88" name="Google Shape;2888;p28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89" name="Google Shape;2889;p28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2890" name="Google Shape;2890;p282"/>
          <p:cNvSpPr txBox="1">
            <a:spLocks noGrp="1"/>
          </p:cNvSpPr>
          <p:nvPr>
            <p:ph type="ctrTitle"/>
          </p:nvPr>
        </p:nvSpPr>
        <p:spPr>
          <a:xfrm>
            <a:off x="666473" y="1768793"/>
            <a:ext cx="2624234" cy="184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17145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</a:pPr>
            <a:r>
              <a:rPr lang="en" sz="3000"/>
              <a:t>Roads ahead?</a:t>
            </a:r>
            <a:endParaRPr sz="1100"/>
          </a:p>
        </p:txBody>
      </p:sp>
      <p:sp>
        <p:nvSpPr>
          <p:cNvPr id="2891" name="Google Shape;2891;p282"/>
          <p:cNvSpPr/>
          <p:nvPr/>
        </p:nvSpPr>
        <p:spPr>
          <a:xfrm>
            <a:off x="3835511" y="596039"/>
            <a:ext cx="4702699" cy="17933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892" name="Google Shape;2892;p282" descr="Anemometer Drawing Wind Meteorology Measuring instrument under CC0 is about  Anemometer,Drawing,Wind,Meteorology,Measuring … | Anemometer, Drawing for  kids, Drawing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3312" y="957075"/>
            <a:ext cx="1016981" cy="154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3" name="Google Shape;2893;p282" descr="Neural Network Icon Royalty Free Cliparts, Vectors, And Stock Illustration.  Image 96272869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293" y="1277636"/>
            <a:ext cx="1021842" cy="1021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4" name="Google Shape;2894;p282" descr="Which came first the dataset or the algorithm? | Hacker No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4072" y="1588141"/>
            <a:ext cx="1021842" cy="572231"/>
          </a:xfrm>
          <a:prstGeom prst="rect">
            <a:avLst/>
          </a:prstGeom>
          <a:noFill/>
          <a:ln>
            <a:noFill/>
          </a:ln>
        </p:spPr>
      </p:pic>
      <p:sp>
        <p:nvSpPr>
          <p:cNvPr id="2895" name="Google Shape;2895;p282"/>
          <p:cNvSpPr txBox="1">
            <a:spLocks noGrp="1"/>
          </p:cNvSpPr>
          <p:nvPr>
            <p:ph type="subTitle" idx="1"/>
          </p:nvPr>
        </p:nvSpPr>
        <p:spPr>
          <a:xfrm>
            <a:off x="3838835" y="2754301"/>
            <a:ext cx="4711405" cy="178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lvl="0" indent="-165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▪"/>
            </a:pPr>
            <a:r>
              <a:rPr lang="en" sz="1100">
                <a:solidFill>
                  <a:schemeClr val="dk1"/>
                </a:solidFill>
              </a:rPr>
              <a:t>Modifying/Increasing </a:t>
            </a:r>
            <a:r>
              <a:rPr lang="en" sz="1100" b="1">
                <a:solidFill>
                  <a:srgbClr val="FF0000"/>
                </a:solidFill>
              </a:rPr>
              <a:t>Data</a:t>
            </a:r>
            <a:r>
              <a:rPr lang="en" sz="1100">
                <a:solidFill>
                  <a:schemeClr val="dk1"/>
                </a:solidFill>
              </a:rPr>
              <a:t> to more randomized vehicles!!</a:t>
            </a:r>
            <a:endParaRPr sz="1100"/>
          </a:p>
          <a:p>
            <a:pPr marL="215900" lvl="0" indent="-1651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oto Sans Symbols"/>
              <a:buChar char="▪"/>
            </a:pPr>
            <a:r>
              <a:rPr lang="en" sz="1100">
                <a:solidFill>
                  <a:schemeClr val="dk1"/>
                </a:solidFill>
              </a:rPr>
              <a:t>Incorporating </a:t>
            </a:r>
            <a:r>
              <a:rPr lang="en" sz="1100" b="1">
                <a:solidFill>
                  <a:srgbClr val="980000"/>
                </a:solidFill>
              </a:rPr>
              <a:t>Static sensors</a:t>
            </a:r>
            <a:r>
              <a:rPr lang="en" sz="1100">
                <a:solidFill>
                  <a:schemeClr val="dk1"/>
                </a:solidFill>
              </a:rPr>
              <a:t> for further prediction(Ongoing)</a:t>
            </a:r>
            <a:endParaRPr sz="1100"/>
          </a:p>
          <a:p>
            <a:pPr marL="215900" lvl="0" indent="-1651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oto Sans Symbols"/>
              <a:buChar char="▪"/>
            </a:pPr>
            <a:r>
              <a:rPr lang="en" sz="1100">
                <a:solidFill>
                  <a:schemeClr val="dk1"/>
                </a:solidFill>
              </a:rPr>
              <a:t>Pollution Level/Class wise specific training to obtain good results.</a:t>
            </a:r>
            <a:endParaRPr sz="1100"/>
          </a:p>
          <a:p>
            <a:pPr marL="215900" lvl="0" indent="-1651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oto Sans Symbols"/>
              <a:buChar char="▪"/>
            </a:pPr>
            <a:r>
              <a:rPr lang="en" sz="1100" b="1">
                <a:solidFill>
                  <a:srgbClr val="980000"/>
                </a:solidFill>
              </a:rPr>
              <a:t>Model</a:t>
            </a:r>
            <a:r>
              <a:rPr lang="en" sz="1100">
                <a:solidFill>
                  <a:schemeClr val="dk1"/>
                </a:solidFill>
              </a:rPr>
              <a:t> Enhancements – GAT, Including RNNs,LSTMs</a:t>
            </a:r>
            <a:endParaRPr sz="1100">
              <a:solidFill>
                <a:schemeClr val="dk1"/>
              </a:solidFill>
            </a:endParaRPr>
          </a:p>
          <a:p>
            <a:pPr marL="215900" lvl="0" indent="-1651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oto Sans Symbols"/>
              <a:buChar char="▪"/>
            </a:pPr>
            <a:r>
              <a:rPr lang="en" sz="1100" b="1">
                <a:solidFill>
                  <a:srgbClr val="980000"/>
                </a:solidFill>
              </a:rPr>
              <a:t>Experiments</a:t>
            </a:r>
            <a:r>
              <a:rPr lang="en" sz="1100">
                <a:solidFill>
                  <a:schemeClr val="dk1"/>
                </a:solidFill>
              </a:rPr>
              <a:t> to answer queries such as “minimum number of sensors required”.</a:t>
            </a:r>
            <a:endParaRPr sz="1100"/>
          </a:p>
        </p:txBody>
      </p:sp>
      <p:pic>
        <p:nvPicPr>
          <p:cNvPr id="2896" name="Google Shape;2896;p282" descr="question clipart - Clip Art Librar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4380" y="1258100"/>
            <a:ext cx="1188481" cy="1188481"/>
          </a:xfrm>
          <a:prstGeom prst="rect">
            <a:avLst/>
          </a:prstGeom>
          <a:noFill/>
          <a:ln>
            <a:noFill/>
          </a:ln>
        </p:spPr>
      </p:pic>
      <p:sp>
        <p:nvSpPr>
          <p:cNvPr id="2897" name="Google Shape;2897;p282"/>
          <p:cNvSpPr txBox="1"/>
          <p:nvPr/>
        </p:nvSpPr>
        <p:spPr>
          <a:xfrm>
            <a:off x="4352200" y="1253900"/>
            <a:ext cx="6408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Data</a:t>
            </a:r>
            <a:endParaRPr sz="1100"/>
          </a:p>
        </p:txBody>
      </p:sp>
      <p:sp>
        <p:nvSpPr>
          <p:cNvPr id="2898" name="Google Shape;2898;p282"/>
          <p:cNvSpPr txBox="1"/>
          <p:nvPr/>
        </p:nvSpPr>
        <p:spPr>
          <a:xfrm>
            <a:off x="5444450" y="386249"/>
            <a:ext cx="868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Station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sensors</a:t>
            </a:r>
            <a:endParaRPr sz="1100"/>
          </a:p>
        </p:txBody>
      </p:sp>
      <p:sp>
        <p:nvSpPr>
          <p:cNvPr id="2899" name="Google Shape;2899;p282"/>
          <p:cNvSpPr txBox="1"/>
          <p:nvPr/>
        </p:nvSpPr>
        <p:spPr>
          <a:xfrm>
            <a:off x="6505625" y="737243"/>
            <a:ext cx="97887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Enhanced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Models</a:t>
            </a:r>
            <a:endParaRPr sz="1100"/>
          </a:p>
        </p:txBody>
      </p:sp>
      <p:sp>
        <p:nvSpPr>
          <p:cNvPr id="2900" name="Google Shape;2900;p282"/>
          <p:cNvSpPr txBox="1"/>
          <p:nvPr/>
        </p:nvSpPr>
        <p:spPr>
          <a:xfrm>
            <a:off x="7849666" y="853047"/>
            <a:ext cx="100681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How many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sensors?</a:t>
            </a:r>
            <a:endParaRPr sz="1100"/>
          </a:p>
        </p:txBody>
      </p:sp>
      <p:sp>
        <p:nvSpPr>
          <p:cNvPr id="2901" name="Google Shape;2901;p282"/>
          <p:cNvSpPr txBox="1"/>
          <p:nvPr/>
        </p:nvSpPr>
        <p:spPr>
          <a:xfrm>
            <a:off x="1393151" y="4103005"/>
            <a:ext cx="2629853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Thank you!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p434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270"/>
          <p:cNvSpPr/>
          <p:nvPr/>
        </p:nvSpPr>
        <p:spPr>
          <a:xfrm>
            <a:off x="0" y="-1"/>
            <a:ext cx="9144000" cy="5151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2475" name="Google Shape;2475;p270"/>
          <p:cNvGrpSpPr/>
          <p:nvPr/>
        </p:nvGrpSpPr>
        <p:grpSpPr>
          <a:xfrm>
            <a:off x="-313135" y="0"/>
            <a:ext cx="9438086" cy="5139928"/>
            <a:chOff x="-417513" y="0"/>
            <a:chExt cx="12584114" cy="6853238"/>
          </a:xfrm>
        </p:grpSpPr>
        <p:sp>
          <p:nvSpPr>
            <p:cNvPr id="2476" name="Google Shape;2476;p270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7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7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70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7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7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70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7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7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70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7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70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7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70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7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70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34901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70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70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7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7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7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7" name="Google Shape;2497;p270"/>
          <p:cNvSpPr/>
          <p:nvPr/>
        </p:nvSpPr>
        <p:spPr>
          <a:xfrm>
            <a:off x="1442749" y="0"/>
            <a:ext cx="7701252" cy="51519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98" name="Google Shape;2498;p270"/>
          <p:cNvSpPr txBox="1">
            <a:spLocks noGrp="1"/>
          </p:cNvSpPr>
          <p:nvPr>
            <p:ph type="title"/>
          </p:nvPr>
        </p:nvSpPr>
        <p:spPr>
          <a:xfrm>
            <a:off x="2224862" y="413009"/>
            <a:ext cx="3965037" cy="68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17145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alibri"/>
              <a:buNone/>
            </a:pPr>
            <a:r>
              <a:rPr lang="en" sz="2700" b="1">
                <a:solidFill>
                  <a:schemeClr val="accent1"/>
                </a:solidFill>
              </a:rPr>
              <a:t>Previously….</a:t>
            </a:r>
            <a:endParaRPr sz="1100"/>
          </a:p>
        </p:txBody>
      </p:sp>
      <p:sp>
        <p:nvSpPr>
          <p:cNvPr id="2499" name="Google Shape;2499;p270"/>
          <p:cNvSpPr/>
          <p:nvPr/>
        </p:nvSpPr>
        <p:spPr>
          <a:xfrm rot="5400000">
            <a:off x="1348427" y="716110"/>
            <a:ext cx="225581" cy="19446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00" name="Google Shape;2500;p270"/>
          <p:cNvSpPr txBox="1">
            <a:spLocks noGrp="1"/>
          </p:cNvSpPr>
          <p:nvPr>
            <p:ph type="body" idx="1"/>
          </p:nvPr>
        </p:nvSpPr>
        <p:spPr>
          <a:xfrm>
            <a:off x="1957606" y="3630227"/>
            <a:ext cx="4688404" cy="137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>
                <a:solidFill>
                  <a:srgbClr val="FF0000"/>
                </a:solidFill>
              </a:rPr>
              <a:t>Idea: Graphs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-Deploy a GNN that can learn relationships(weights) and interpolate to unknown values.</a:t>
            </a:r>
            <a:endParaRPr sz="1100"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-Had no results, stuck at Hyperparameter tuning.</a:t>
            </a:r>
            <a:endParaRPr sz="1100"/>
          </a:p>
        </p:txBody>
      </p:sp>
      <p:grpSp>
        <p:nvGrpSpPr>
          <p:cNvPr id="2501" name="Google Shape;2501;p270"/>
          <p:cNvGrpSpPr/>
          <p:nvPr/>
        </p:nvGrpSpPr>
        <p:grpSpPr>
          <a:xfrm>
            <a:off x="1865854" y="1214049"/>
            <a:ext cx="3382277" cy="1939642"/>
            <a:chOff x="6528986" y="2532201"/>
            <a:chExt cx="5109131" cy="2689604"/>
          </a:xfrm>
        </p:grpSpPr>
        <p:pic>
          <p:nvPicPr>
            <p:cNvPr id="2502" name="Google Shape;2502;p270" descr="Bus animation | Bus cartoon, Motion design animation, Animati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28986" y="2621310"/>
              <a:ext cx="1665034" cy="1248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3" name="Google Shape;2503;p270" descr="Free clip art &quot;Wireless sensor&quot; by b.gaultier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8613863" y="2741427"/>
              <a:ext cx="1177418" cy="746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4" name="Google Shape;2504;p270"/>
            <p:cNvSpPr/>
            <p:nvPr/>
          </p:nvSpPr>
          <p:spPr>
            <a:xfrm>
              <a:off x="8194020" y="3162224"/>
              <a:ext cx="262277" cy="266776"/>
            </a:xfrm>
            <a:prstGeom prst="plus">
              <a:avLst>
                <a:gd name="adj" fmla="val 42062"/>
              </a:avLst>
            </a:prstGeom>
            <a:solidFill>
              <a:schemeClr val="accent1"/>
            </a:solidFill>
            <a:ln w="15875" cap="flat" cmpd="sng">
              <a:solidFill>
                <a:srgbClr val="AB12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05" name="Google Shape;2505;p270"/>
            <p:cNvSpPr/>
            <p:nvPr/>
          </p:nvSpPr>
          <p:spPr>
            <a:xfrm>
              <a:off x="9817708" y="3162224"/>
              <a:ext cx="262277" cy="266776"/>
            </a:xfrm>
            <a:prstGeom prst="plus">
              <a:avLst>
                <a:gd name="adj" fmla="val 42062"/>
              </a:avLst>
            </a:prstGeom>
            <a:solidFill>
              <a:schemeClr val="accent1"/>
            </a:solidFill>
            <a:ln w="15875" cap="flat" cmpd="sng">
              <a:solidFill>
                <a:srgbClr val="AB12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2506" name="Google Shape;2506;p270" descr="Expand Icon Stock Vector Illustration And Royalty Free Expand Icon Clipar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211124" y="2532201"/>
              <a:ext cx="1426993" cy="1426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7" name="Google Shape;2507;p270"/>
            <p:cNvSpPr txBox="1"/>
            <p:nvPr/>
          </p:nvSpPr>
          <p:spPr>
            <a:xfrm>
              <a:off x="6984270" y="3859578"/>
              <a:ext cx="427903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Local Buses		 Equipped sensors	           Interpolation</a:t>
              </a:r>
              <a:endParaRPr sz="1100"/>
            </a:p>
          </p:txBody>
        </p:sp>
        <p:grpSp>
          <p:nvGrpSpPr>
            <p:cNvPr id="2508" name="Google Shape;2508;p270"/>
            <p:cNvGrpSpPr/>
            <p:nvPr/>
          </p:nvGrpSpPr>
          <p:grpSpPr>
            <a:xfrm>
              <a:off x="6662122" y="4590070"/>
              <a:ext cx="959461" cy="602661"/>
              <a:chOff x="0" y="0"/>
              <a:chExt cx="959461" cy="602661"/>
            </a:xfrm>
          </p:grpSpPr>
          <p:sp>
            <p:nvSpPr>
              <p:cNvPr id="2509" name="Google Shape;2509;p270"/>
              <p:cNvSpPr/>
              <p:nvPr/>
            </p:nvSpPr>
            <p:spPr>
              <a:xfrm>
                <a:off x="0" y="0"/>
                <a:ext cx="959461" cy="602661"/>
              </a:xfrm>
              <a:prstGeom prst="roundRect">
                <a:avLst>
                  <a:gd name="adj" fmla="val 10000"/>
                </a:avLst>
              </a:prstGeom>
              <a:solidFill>
                <a:srgbClr val="F81B00"/>
              </a:solidFill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70"/>
              <p:cNvSpPr txBox="1"/>
              <p:nvPr/>
            </p:nvSpPr>
            <p:spPr>
              <a:xfrm>
                <a:off x="17651" y="17651"/>
                <a:ext cx="924159" cy="567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Rockwell"/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Partial Data</a:t>
                </a:r>
                <a:endParaRPr sz="1100"/>
              </a:p>
            </p:txBody>
          </p:sp>
        </p:grpSp>
        <p:grpSp>
          <p:nvGrpSpPr>
            <p:cNvPr id="2511" name="Google Shape;2511;p270"/>
            <p:cNvGrpSpPr/>
            <p:nvPr/>
          </p:nvGrpSpPr>
          <p:grpSpPr>
            <a:xfrm>
              <a:off x="7873774" y="4607175"/>
              <a:ext cx="1655271" cy="511817"/>
              <a:chOff x="0" y="93320"/>
              <a:chExt cx="1655271" cy="511817"/>
            </a:xfrm>
          </p:grpSpPr>
          <p:sp>
            <p:nvSpPr>
              <p:cNvPr id="2512" name="Google Shape;2512;p270"/>
              <p:cNvSpPr/>
              <p:nvPr/>
            </p:nvSpPr>
            <p:spPr>
              <a:xfrm>
                <a:off x="0" y="356545"/>
                <a:ext cx="1655271" cy="248592"/>
              </a:xfrm>
              <a:prstGeom prst="notchedRightArrow">
                <a:avLst>
                  <a:gd name="adj1" fmla="val 50000"/>
                  <a:gd name="adj2" fmla="val 50000"/>
                </a:avLst>
              </a:prstGeom>
              <a:solidFill>
                <a:srgbClr val="FBCBCA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270"/>
              <p:cNvSpPr/>
              <p:nvPr/>
            </p:nvSpPr>
            <p:spPr>
              <a:xfrm>
                <a:off x="18981" y="93320"/>
                <a:ext cx="1489508" cy="225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270"/>
              <p:cNvSpPr txBox="1"/>
              <p:nvPr/>
            </p:nvSpPr>
            <p:spPr>
              <a:xfrm>
                <a:off x="18981" y="93320"/>
                <a:ext cx="1489508" cy="225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4675" tIns="74675" rIns="74675" bIns="74675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ckwell"/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Interpolation</a:t>
                </a:r>
                <a:endParaRPr sz="7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515" name="Google Shape;2515;p270"/>
              <p:cNvSpPr/>
              <p:nvPr/>
            </p:nvSpPr>
            <p:spPr>
              <a:xfrm>
                <a:off x="713797" y="273800"/>
                <a:ext cx="62148" cy="62148"/>
              </a:xfrm>
              <a:prstGeom prst="ellipse">
                <a:avLst/>
              </a:prstGeom>
              <a:solidFill>
                <a:srgbClr val="F81B00"/>
              </a:solidFill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6" name="Google Shape;2516;p270"/>
            <p:cNvGrpSpPr/>
            <p:nvPr/>
          </p:nvGrpSpPr>
          <p:grpSpPr>
            <a:xfrm>
              <a:off x="9982736" y="4600326"/>
              <a:ext cx="1330968" cy="621479"/>
              <a:chOff x="0" y="0"/>
              <a:chExt cx="1330968" cy="621479"/>
            </a:xfrm>
          </p:grpSpPr>
          <p:sp>
            <p:nvSpPr>
              <p:cNvPr id="2517" name="Google Shape;2517;p270"/>
              <p:cNvSpPr/>
              <p:nvPr/>
            </p:nvSpPr>
            <p:spPr>
              <a:xfrm>
                <a:off x="0" y="0"/>
                <a:ext cx="1330968" cy="621479"/>
              </a:xfrm>
              <a:prstGeom prst="roundRect">
                <a:avLst>
                  <a:gd name="adj" fmla="val 10000"/>
                </a:avLst>
              </a:prstGeom>
              <a:solidFill>
                <a:srgbClr val="F81B00"/>
              </a:solidFill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70"/>
              <p:cNvSpPr txBox="1"/>
              <p:nvPr/>
            </p:nvSpPr>
            <p:spPr>
              <a:xfrm>
                <a:off x="18202" y="18202"/>
                <a:ext cx="1294564" cy="585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Rockwell"/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Complete Data</a:t>
                </a:r>
                <a:endParaRPr sz="1100"/>
              </a:p>
            </p:txBody>
          </p:sp>
        </p:grpSp>
      </p:grpSp>
      <p:grpSp>
        <p:nvGrpSpPr>
          <p:cNvPr id="2519" name="Google Shape;2519;p270"/>
          <p:cNvGrpSpPr/>
          <p:nvPr/>
        </p:nvGrpSpPr>
        <p:grpSpPr>
          <a:xfrm>
            <a:off x="6458925" y="3363784"/>
            <a:ext cx="2060585" cy="1549655"/>
            <a:chOff x="5731139" y="1154097"/>
            <a:chExt cx="2747447" cy="2066207"/>
          </a:xfrm>
        </p:grpSpPr>
        <p:grpSp>
          <p:nvGrpSpPr>
            <p:cNvPr id="2520" name="Google Shape;2520;p270"/>
            <p:cNvGrpSpPr/>
            <p:nvPr/>
          </p:nvGrpSpPr>
          <p:grpSpPr>
            <a:xfrm>
              <a:off x="7171377" y="2713597"/>
              <a:ext cx="486840" cy="426770"/>
              <a:chOff x="7048500" y="2362200"/>
              <a:chExt cx="647700" cy="647700"/>
            </a:xfrm>
          </p:grpSpPr>
          <p:sp>
            <p:nvSpPr>
              <p:cNvPr id="2521" name="Google Shape;2521;p270"/>
              <p:cNvSpPr/>
              <p:nvPr/>
            </p:nvSpPr>
            <p:spPr>
              <a:xfrm>
                <a:off x="7048500" y="2362200"/>
                <a:ext cx="647700" cy="647700"/>
              </a:xfrm>
              <a:prstGeom prst="ellipse">
                <a:avLst/>
              </a:prstGeom>
              <a:noFill/>
              <a:ln w="158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522" name="Google Shape;2522;p270"/>
              <p:cNvSpPr/>
              <p:nvPr/>
            </p:nvSpPr>
            <p:spPr>
              <a:xfrm>
                <a:off x="7319875" y="2637254"/>
                <a:ext cx="102380" cy="102380"/>
              </a:xfrm>
              <a:prstGeom prst="ellipse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</p:grpSp>
        <p:grpSp>
          <p:nvGrpSpPr>
            <p:cNvPr id="2523" name="Google Shape;2523;p270"/>
            <p:cNvGrpSpPr/>
            <p:nvPr/>
          </p:nvGrpSpPr>
          <p:grpSpPr>
            <a:xfrm>
              <a:off x="7624569" y="1774085"/>
              <a:ext cx="486840" cy="426770"/>
              <a:chOff x="7048500" y="2362200"/>
              <a:chExt cx="647700" cy="647700"/>
            </a:xfrm>
          </p:grpSpPr>
          <p:sp>
            <p:nvSpPr>
              <p:cNvPr id="2524" name="Google Shape;2524;p270"/>
              <p:cNvSpPr/>
              <p:nvPr/>
            </p:nvSpPr>
            <p:spPr>
              <a:xfrm>
                <a:off x="7048500" y="2362200"/>
                <a:ext cx="647700" cy="647700"/>
              </a:xfrm>
              <a:prstGeom prst="ellipse">
                <a:avLst/>
              </a:prstGeom>
              <a:noFill/>
              <a:ln w="158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525" name="Google Shape;2525;p270"/>
              <p:cNvSpPr/>
              <p:nvPr/>
            </p:nvSpPr>
            <p:spPr>
              <a:xfrm>
                <a:off x="7319875" y="2637254"/>
                <a:ext cx="102380" cy="102380"/>
              </a:xfrm>
              <a:prstGeom prst="ellipse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</p:grpSp>
        <p:grpSp>
          <p:nvGrpSpPr>
            <p:cNvPr id="2526" name="Google Shape;2526;p270"/>
            <p:cNvGrpSpPr/>
            <p:nvPr/>
          </p:nvGrpSpPr>
          <p:grpSpPr>
            <a:xfrm>
              <a:off x="5731139" y="1388910"/>
              <a:ext cx="486840" cy="426770"/>
              <a:chOff x="7048500" y="2362200"/>
              <a:chExt cx="647700" cy="647700"/>
            </a:xfrm>
          </p:grpSpPr>
          <p:sp>
            <p:nvSpPr>
              <p:cNvPr id="2527" name="Google Shape;2527;p270"/>
              <p:cNvSpPr/>
              <p:nvPr/>
            </p:nvSpPr>
            <p:spPr>
              <a:xfrm>
                <a:off x="7048500" y="2362200"/>
                <a:ext cx="647700" cy="647700"/>
              </a:xfrm>
              <a:prstGeom prst="ellipse">
                <a:avLst/>
              </a:prstGeom>
              <a:noFill/>
              <a:ln w="158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528" name="Google Shape;2528;p270"/>
              <p:cNvSpPr/>
              <p:nvPr/>
            </p:nvSpPr>
            <p:spPr>
              <a:xfrm>
                <a:off x="7319875" y="2637254"/>
                <a:ext cx="102380" cy="102380"/>
              </a:xfrm>
              <a:prstGeom prst="ellipse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</p:grpSp>
        <p:grpSp>
          <p:nvGrpSpPr>
            <p:cNvPr id="2529" name="Google Shape;2529;p270"/>
            <p:cNvGrpSpPr/>
            <p:nvPr/>
          </p:nvGrpSpPr>
          <p:grpSpPr>
            <a:xfrm>
              <a:off x="6339128" y="2793534"/>
              <a:ext cx="486840" cy="426770"/>
              <a:chOff x="7048500" y="2362200"/>
              <a:chExt cx="647700" cy="647700"/>
            </a:xfrm>
          </p:grpSpPr>
          <p:sp>
            <p:nvSpPr>
              <p:cNvPr id="2530" name="Google Shape;2530;p270"/>
              <p:cNvSpPr/>
              <p:nvPr/>
            </p:nvSpPr>
            <p:spPr>
              <a:xfrm>
                <a:off x="7048500" y="2362200"/>
                <a:ext cx="647700" cy="647700"/>
              </a:xfrm>
              <a:prstGeom prst="ellipse">
                <a:avLst/>
              </a:prstGeom>
              <a:noFill/>
              <a:ln w="158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531" name="Google Shape;2531;p270"/>
              <p:cNvSpPr/>
              <p:nvPr/>
            </p:nvSpPr>
            <p:spPr>
              <a:xfrm>
                <a:off x="7319875" y="2637254"/>
                <a:ext cx="102380" cy="102380"/>
              </a:xfrm>
              <a:prstGeom prst="ellipse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</p:grpSp>
        <p:grpSp>
          <p:nvGrpSpPr>
            <p:cNvPr id="2532" name="Google Shape;2532;p270"/>
            <p:cNvGrpSpPr/>
            <p:nvPr/>
          </p:nvGrpSpPr>
          <p:grpSpPr>
            <a:xfrm>
              <a:off x="6700325" y="1955318"/>
              <a:ext cx="486840" cy="426770"/>
              <a:chOff x="7048500" y="2362200"/>
              <a:chExt cx="647700" cy="647700"/>
            </a:xfrm>
          </p:grpSpPr>
          <p:sp>
            <p:nvSpPr>
              <p:cNvPr id="2533" name="Google Shape;2533;p270"/>
              <p:cNvSpPr/>
              <p:nvPr/>
            </p:nvSpPr>
            <p:spPr>
              <a:xfrm>
                <a:off x="7048500" y="2362200"/>
                <a:ext cx="647700" cy="647700"/>
              </a:xfrm>
              <a:prstGeom prst="ellipse">
                <a:avLst/>
              </a:prstGeom>
              <a:noFill/>
              <a:ln w="158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534" name="Google Shape;2534;p270"/>
              <p:cNvSpPr/>
              <p:nvPr/>
            </p:nvSpPr>
            <p:spPr>
              <a:xfrm>
                <a:off x="7319875" y="2637254"/>
                <a:ext cx="102380" cy="102380"/>
              </a:xfrm>
              <a:prstGeom prst="ellipse">
                <a:avLst/>
              </a:prstGeom>
              <a:solidFill>
                <a:srgbClr val="00B0F0"/>
              </a:solidFill>
              <a:ln w="1587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</p:grpSp>
        <p:cxnSp>
          <p:nvCxnSpPr>
            <p:cNvPr id="2535" name="Google Shape;2535;p270"/>
            <p:cNvCxnSpPr>
              <a:stCxn id="2527" idx="5"/>
              <a:endCxn id="2533" idx="1"/>
            </p:cNvCxnSpPr>
            <p:nvPr/>
          </p:nvCxnSpPr>
          <p:spPr>
            <a:xfrm>
              <a:off x="6146683" y="1753181"/>
              <a:ext cx="624900" cy="264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36" name="Google Shape;2536;p270"/>
            <p:cNvCxnSpPr>
              <a:stCxn id="2530" idx="0"/>
              <a:endCxn id="2533" idx="3"/>
            </p:cNvCxnSpPr>
            <p:nvPr/>
          </p:nvCxnSpPr>
          <p:spPr>
            <a:xfrm rot="10800000" flipH="1">
              <a:off x="6582548" y="2319534"/>
              <a:ext cx="189000" cy="474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37" name="Google Shape;2537;p270"/>
            <p:cNvCxnSpPr>
              <a:stCxn id="2521" idx="1"/>
              <a:endCxn id="2533" idx="5"/>
            </p:cNvCxnSpPr>
            <p:nvPr/>
          </p:nvCxnSpPr>
          <p:spPr>
            <a:xfrm rot="10800000">
              <a:off x="7115773" y="2319496"/>
              <a:ext cx="126900" cy="45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38" name="Google Shape;2538;p270"/>
            <p:cNvCxnSpPr>
              <a:stCxn id="2524" idx="2"/>
              <a:endCxn id="2533" idx="6"/>
            </p:cNvCxnSpPr>
            <p:nvPr/>
          </p:nvCxnSpPr>
          <p:spPr>
            <a:xfrm flipH="1">
              <a:off x="7187169" y="1987470"/>
              <a:ext cx="437400" cy="18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539" name="Google Shape;2539;p270"/>
            <p:cNvSpPr txBox="1"/>
            <p:nvPr/>
          </p:nvSpPr>
          <p:spPr>
            <a:xfrm>
              <a:off x="6028883" y="1154097"/>
              <a:ext cx="882099" cy="356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Known value</a:t>
              </a:r>
              <a:endParaRPr sz="1100"/>
            </a:p>
          </p:txBody>
        </p:sp>
        <p:sp>
          <p:nvSpPr>
            <p:cNvPr id="2540" name="Google Shape;2540;p270"/>
            <p:cNvSpPr txBox="1"/>
            <p:nvPr/>
          </p:nvSpPr>
          <p:spPr>
            <a:xfrm>
              <a:off x="5908749" y="2660173"/>
              <a:ext cx="882099" cy="356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Known value</a:t>
              </a:r>
              <a:endParaRPr sz="1100"/>
            </a:p>
          </p:txBody>
        </p:sp>
        <p:sp>
          <p:nvSpPr>
            <p:cNvPr id="2541" name="Google Shape;2541;p270"/>
            <p:cNvSpPr txBox="1"/>
            <p:nvPr/>
          </p:nvSpPr>
          <p:spPr>
            <a:xfrm>
              <a:off x="7512812" y="1464952"/>
              <a:ext cx="882099" cy="356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Known value</a:t>
              </a:r>
              <a:endParaRPr sz="1100"/>
            </a:p>
          </p:txBody>
        </p:sp>
        <p:sp>
          <p:nvSpPr>
            <p:cNvPr id="2542" name="Google Shape;2542;p270"/>
            <p:cNvSpPr txBox="1"/>
            <p:nvPr/>
          </p:nvSpPr>
          <p:spPr>
            <a:xfrm>
              <a:off x="7596487" y="2605611"/>
              <a:ext cx="882099" cy="356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Known value</a:t>
              </a:r>
              <a:endParaRPr sz="1100"/>
            </a:p>
          </p:txBody>
        </p:sp>
        <p:sp>
          <p:nvSpPr>
            <p:cNvPr id="2543" name="Google Shape;2543;p270"/>
            <p:cNvSpPr txBox="1"/>
            <p:nvPr/>
          </p:nvSpPr>
          <p:spPr>
            <a:xfrm>
              <a:off x="6011363" y="2011067"/>
              <a:ext cx="85786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Unknown value</a:t>
              </a:r>
              <a:endParaRPr sz="1100"/>
            </a:p>
          </p:txBody>
        </p:sp>
        <p:sp>
          <p:nvSpPr>
            <p:cNvPr id="2544" name="Google Shape;2544;p270"/>
            <p:cNvSpPr txBox="1"/>
            <p:nvPr/>
          </p:nvSpPr>
          <p:spPr>
            <a:xfrm flipH="1">
              <a:off x="7144820" y="1749120"/>
              <a:ext cx="578426" cy="317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w</a:t>
              </a:r>
              <a:r>
                <a:rPr lang="en" sz="1400" baseline="-250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2</a:t>
              </a:r>
              <a:endParaRPr sz="1100"/>
            </a:p>
          </p:txBody>
        </p:sp>
        <p:sp>
          <p:nvSpPr>
            <p:cNvPr id="2545" name="Google Shape;2545;p270"/>
            <p:cNvSpPr txBox="1"/>
            <p:nvPr/>
          </p:nvSpPr>
          <p:spPr>
            <a:xfrm flipH="1">
              <a:off x="7134464" y="2364399"/>
              <a:ext cx="578426" cy="317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w</a:t>
              </a:r>
              <a:r>
                <a:rPr lang="en" sz="1400" baseline="-250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3</a:t>
              </a:r>
              <a:endParaRPr sz="1100"/>
            </a:p>
          </p:txBody>
        </p:sp>
        <p:sp>
          <p:nvSpPr>
            <p:cNvPr id="2546" name="Google Shape;2546;p270"/>
            <p:cNvSpPr txBox="1"/>
            <p:nvPr/>
          </p:nvSpPr>
          <p:spPr>
            <a:xfrm flipH="1">
              <a:off x="6277349" y="1603299"/>
              <a:ext cx="578426" cy="317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w</a:t>
              </a:r>
              <a:r>
                <a:rPr lang="en" sz="1400" baseline="-250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1</a:t>
              </a:r>
              <a:endParaRPr sz="1100"/>
            </a:p>
          </p:txBody>
        </p:sp>
        <p:sp>
          <p:nvSpPr>
            <p:cNvPr id="2547" name="Google Shape;2547;p270"/>
            <p:cNvSpPr txBox="1"/>
            <p:nvPr/>
          </p:nvSpPr>
          <p:spPr>
            <a:xfrm flipH="1">
              <a:off x="6269596" y="2413359"/>
              <a:ext cx="578426" cy="317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w</a:t>
              </a:r>
              <a:r>
                <a:rPr lang="en" sz="1400" baseline="-250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4</a:t>
              </a:r>
              <a:endParaRPr sz="1100"/>
            </a:p>
          </p:txBody>
        </p:sp>
      </p:grpSp>
      <p:sp>
        <p:nvSpPr>
          <p:cNvPr id="2548" name="Google Shape;2548;p270"/>
          <p:cNvSpPr txBox="1"/>
          <p:nvPr/>
        </p:nvSpPr>
        <p:spPr>
          <a:xfrm>
            <a:off x="5588060" y="1818079"/>
            <a:ext cx="277737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- Interpolate pollution values based on values of neighbours.</a:t>
            </a:r>
            <a:endParaRPr sz="1100"/>
          </a:p>
        </p:txBody>
      </p:sp>
      <p:sp>
        <p:nvSpPr>
          <p:cNvPr id="2549" name="Google Shape;2549;p270"/>
          <p:cNvSpPr txBox="1"/>
          <p:nvPr/>
        </p:nvSpPr>
        <p:spPr>
          <a:xfrm>
            <a:off x="5588060" y="1127699"/>
            <a:ext cx="277737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How to measure </a:t>
            </a:r>
            <a:r>
              <a:rPr lang="en" sz="1400" b="1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Pollution</a:t>
            </a: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Effectively in almost real time?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271"/>
          <p:cNvSpPr txBox="1"/>
          <p:nvPr/>
        </p:nvSpPr>
        <p:spPr>
          <a:xfrm rot="-5400000">
            <a:off x="5362379" y="5254366"/>
            <a:ext cx="59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T++</a:t>
            </a:r>
            <a:endParaRPr sz="1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55" name="Google Shape;2555;p271"/>
          <p:cNvSpPr txBox="1"/>
          <p:nvPr/>
        </p:nvSpPr>
        <p:spPr>
          <a:xfrm>
            <a:off x="6141720" y="565785"/>
            <a:ext cx="229362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What is a </a:t>
            </a:r>
            <a:r>
              <a:rPr lang="en" sz="1800" b="1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GNN?</a:t>
            </a:r>
            <a:endParaRPr sz="1800" b="1">
              <a:solidFill>
                <a:schemeClr val="accen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56" name="Google Shape;2556;p271"/>
          <p:cNvSpPr txBox="1"/>
          <p:nvPr/>
        </p:nvSpPr>
        <p:spPr>
          <a:xfrm>
            <a:off x="5887067" y="1003325"/>
            <a:ext cx="262447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Neighborhood data sharing among nodes of a graph in form of intermediate embeddings.</a:t>
            </a:r>
            <a:endParaRPr sz="1100" i="1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2557" name="Google Shape;2557;p271"/>
          <p:cNvGrpSpPr/>
          <p:nvPr/>
        </p:nvGrpSpPr>
        <p:grpSpPr>
          <a:xfrm>
            <a:off x="5832342" y="3307205"/>
            <a:ext cx="3174498" cy="716650"/>
            <a:chOff x="7776456" y="4409607"/>
            <a:chExt cx="7305040" cy="955533"/>
          </a:xfrm>
        </p:grpSpPr>
        <p:sp>
          <p:nvSpPr>
            <p:cNvPr id="2558" name="Google Shape;2558;p271"/>
            <p:cNvSpPr txBox="1"/>
            <p:nvPr/>
          </p:nvSpPr>
          <p:spPr>
            <a:xfrm>
              <a:off x="8500250" y="4409607"/>
              <a:ext cx="6096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H = F (H, X) 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O = G (H, X)</a:t>
              </a: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59" name="Google Shape;2559;p271"/>
            <p:cNvSpPr txBox="1"/>
            <p:nvPr/>
          </p:nvSpPr>
          <p:spPr>
            <a:xfrm>
              <a:off x="7776456" y="4995808"/>
              <a:ext cx="7305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H </a:t>
              </a:r>
              <a:r>
                <a:rPr lang="en" sz="1500" baseline="300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t+1 </a:t>
              </a: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= F (H</a:t>
              </a:r>
              <a:r>
                <a:rPr lang="en" sz="1800" baseline="300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t</a:t>
              </a: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 , X) </a:t>
              </a:r>
              <a:r>
                <a:rPr lang="en"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by</a:t>
              </a: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 </a:t>
              </a:r>
              <a:r>
                <a:rPr lang="en"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Banach’s Fixed Point Theorem</a:t>
              </a: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2560" name="Google Shape;2560;p271"/>
          <p:cNvSpPr txBox="1"/>
          <p:nvPr/>
        </p:nvSpPr>
        <p:spPr>
          <a:xfrm>
            <a:off x="6141720" y="4153186"/>
            <a:ext cx="244434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 is generally an aggregation function, while G is Linear NN.</a:t>
            </a:r>
            <a:endParaRPr sz="9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61" name="Google Shape;2561;p271"/>
          <p:cNvSpPr/>
          <p:nvPr/>
        </p:nvSpPr>
        <p:spPr>
          <a:xfrm>
            <a:off x="5661659" y="3307206"/>
            <a:ext cx="3345181" cy="764798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62" name="Google Shape;2562;p271"/>
          <p:cNvSpPr txBox="1"/>
          <p:nvPr/>
        </p:nvSpPr>
        <p:spPr>
          <a:xfrm>
            <a:off x="6130573" y="4608761"/>
            <a:ext cx="27371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GraphSage &amp; GCN.</a:t>
            </a:r>
            <a:endParaRPr sz="1400">
              <a:solidFill>
                <a:schemeClr val="accen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563" name="Google Shape;2563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56860" cy="457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050" y="1767075"/>
            <a:ext cx="3382975" cy="13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272"/>
          <p:cNvSpPr/>
          <p:nvPr/>
        </p:nvSpPr>
        <p:spPr>
          <a:xfrm>
            <a:off x="769620" y="853508"/>
            <a:ext cx="2682240" cy="300082"/>
          </a:xfrm>
          <a:custGeom>
            <a:avLst/>
            <a:gdLst/>
            <a:ahLst/>
            <a:cxnLst/>
            <a:rect l="l" t="t" r="r" b="b"/>
            <a:pathLst>
              <a:path w="3576320" h="400110" extrusionOk="0">
                <a:moveTo>
                  <a:pt x="0" y="0"/>
                </a:moveTo>
                <a:cubicBezTo>
                  <a:pt x="143479" y="-27474"/>
                  <a:pt x="442981" y="5165"/>
                  <a:pt x="560290" y="0"/>
                </a:cubicBezTo>
                <a:cubicBezTo>
                  <a:pt x="677599" y="-5165"/>
                  <a:pt x="877579" y="50260"/>
                  <a:pt x="1049054" y="0"/>
                </a:cubicBezTo>
                <a:cubicBezTo>
                  <a:pt x="1220529" y="-50260"/>
                  <a:pt x="1396419" y="75792"/>
                  <a:pt x="1716634" y="0"/>
                </a:cubicBezTo>
                <a:cubicBezTo>
                  <a:pt x="2036849" y="-75792"/>
                  <a:pt x="2040172" y="66715"/>
                  <a:pt x="2276924" y="0"/>
                </a:cubicBezTo>
                <a:cubicBezTo>
                  <a:pt x="2513676" y="-66715"/>
                  <a:pt x="2631901" y="22881"/>
                  <a:pt x="2837214" y="0"/>
                </a:cubicBezTo>
                <a:cubicBezTo>
                  <a:pt x="3042527" y="-22881"/>
                  <a:pt x="3354418" y="74582"/>
                  <a:pt x="3576320" y="0"/>
                </a:cubicBezTo>
                <a:cubicBezTo>
                  <a:pt x="3580523" y="192257"/>
                  <a:pt x="3563987" y="226062"/>
                  <a:pt x="3576320" y="400110"/>
                </a:cubicBezTo>
                <a:cubicBezTo>
                  <a:pt x="3414001" y="438904"/>
                  <a:pt x="3233088" y="363236"/>
                  <a:pt x="2980267" y="400110"/>
                </a:cubicBezTo>
                <a:cubicBezTo>
                  <a:pt x="2727446" y="436984"/>
                  <a:pt x="2731346" y="346223"/>
                  <a:pt x="2491503" y="400110"/>
                </a:cubicBezTo>
                <a:cubicBezTo>
                  <a:pt x="2251660" y="453997"/>
                  <a:pt x="2171405" y="399312"/>
                  <a:pt x="1895450" y="400110"/>
                </a:cubicBezTo>
                <a:cubicBezTo>
                  <a:pt x="1619495" y="400908"/>
                  <a:pt x="1548283" y="328768"/>
                  <a:pt x="1299396" y="400110"/>
                </a:cubicBezTo>
                <a:cubicBezTo>
                  <a:pt x="1050509" y="471452"/>
                  <a:pt x="907169" y="349050"/>
                  <a:pt x="739106" y="400110"/>
                </a:cubicBezTo>
                <a:cubicBezTo>
                  <a:pt x="571043" y="451170"/>
                  <a:pt x="197214" y="324241"/>
                  <a:pt x="0" y="400110"/>
                </a:cubicBezTo>
                <a:cubicBezTo>
                  <a:pt x="-23282" y="318089"/>
                  <a:pt x="11553" y="158632"/>
                  <a:pt x="0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Assumptions and Modelling:</a:t>
            </a:r>
            <a:endParaRPr sz="1100"/>
          </a:p>
        </p:txBody>
      </p:sp>
      <p:grpSp>
        <p:nvGrpSpPr>
          <p:cNvPr id="2570" name="Google Shape;2570;p272"/>
          <p:cNvGrpSpPr/>
          <p:nvPr/>
        </p:nvGrpSpPr>
        <p:grpSpPr>
          <a:xfrm>
            <a:off x="668229" y="1863004"/>
            <a:ext cx="4028565" cy="2107515"/>
            <a:chOff x="880346" y="1539477"/>
            <a:chExt cx="6267214" cy="3100198"/>
          </a:xfrm>
        </p:grpSpPr>
        <p:sp>
          <p:nvSpPr>
            <p:cNvPr id="2571" name="Google Shape;2571;p272"/>
            <p:cNvSpPr/>
            <p:nvPr/>
          </p:nvSpPr>
          <p:spPr>
            <a:xfrm>
              <a:off x="1631433" y="2290564"/>
              <a:ext cx="600946" cy="600946"/>
            </a:xfrm>
            <a:prstGeom prst="ellipse">
              <a:avLst/>
            </a:prstGeom>
            <a:solidFill>
              <a:schemeClr val="accent1"/>
            </a:solidFill>
            <a:ln w="15875" cap="flat" cmpd="sng">
              <a:solidFill>
                <a:srgbClr val="AB12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72" name="Google Shape;2572;p272"/>
            <p:cNvSpPr txBox="1"/>
            <p:nvPr/>
          </p:nvSpPr>
          <p:spPr>
            <a:xfrm>
              <a:off x="1537109" y="4208788"/>
              <a:ext cx="2771913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A data point, as recorded by Bus Sensor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at lat, long, time.</a:t>
              </a:r>
              <a:endParaRPr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73" name="Google Shape;2573;p272"/>
            <p:cNvSpPr/>
            <p:nvPr/>
          </p:nvSpPr>
          <p:spPr>
            <a:xfrm>
              <a:off x="880346" y="1539477"/>
              <a:ext cx="2103120" cy="2103120"/>
            </a:xfrm>
            <a:prstGeom prst="ellipse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574" name="Google Shape;2574;p272"/>
            <p:cNvCxnSpPr>
              <a:stCxn id="2573" idx="3"/>
              <a:endCxn id="2571" idx="3"/>
            </p:cNvCxnSpPr>
            <p:nvPr/>
          </p:nvCxnSpPr>
          <p:spPr>
            <a:xfrm rot="10800000" flipH="1">
              <a:off x="1188341" y="2803602"/>
              <a:ext cx="531000" cy="531000"/>
            </a:xfrm>
            <a:prstGeom prst="straightConnector1">
              <a:avLst/>
            </a:prstGeom>
            <a:noFill/>
            <a:ln w="9525" cap="flat" cmpd="sng">
              <a:solidFill>
                <a:srgbClr val="EC190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575" name="Google Shape;2575;p272"/>
            <p:cNvSpPr txBox="1"/>
            <p:nvPr/>
          </p:nvSpPr>
          <p:spPr>
            <a:xfrm>
              <a:off x="1383839" y="2967335"/>
              <a:ext cx="10961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200m radius,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15min radius</a:t>
              </a:r>
              <a:endParaRPr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576" name="Google Shape;2576;p272"/>
            <p:cNvCxnSpPr>
              <a:endCxn id="2571" idx="6"/>
            </p:cNvCxnSpPr>
            <p:nvPr/>
          </p:nvCxnSpPr>
          <p:spPr>
            <a:xfrm rot="5400000" flipH="1">
              <a:off x="1785379" y="3038037"/>
              <a:ext cx="1584600" cy="690600"/>
            </a:xfrm>
            <a:prstGeom prst="curvedConnector2">
              <a:avLst/>
            </a:prstGeom>
            <a:noFill/>
            <a:ln w="9525" cap="flat" cmpd="sng">
              <a:solidFill>
                <a:srgbClr val="EC190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577" name="Google Shape;2577;p272"/>
            <p:cNvSpPr/>
            <p:nvPr/>
          </p:nvSpPr>
          <p:spPr>
            <a:xfrm>
              <a:off x="5795527" y="2291665"/>
              <a:ext cx="600946" cy="600946"/>
            </a:xfrm>
            <a:prstGeom prst="ellipse">
              <a:avLst/>
            </a:prstGeom>
            <a:solidFill>
              <a:schemeClr val="accent1"/>
            </a:solidFill>
            <a:ln w="15875" cap="flat" cmpd="sng">
              <a:solidFill>
                <a:srgbClr val="AB12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78" name="Google Shape;2578;p272"/>
            <p:cNvSpPr/>
            <p:nvPr/>
          </p:nvSpPr>
          <p:spPr>
            <a:xfrm>
              <a:off x="5044440" y="1540578"/>
              <a:ext cx="2103120" cy="2103120"/>
            </a:xfrm>
            <a:prstGeom prst="ellipse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579" name="Google Shape;2579;p272"/>
            <p:cNvCxnSpPr>
              <a:stCxn id="2573" idx="6"/>
              <a:endCxn id="2578" idx="2"/>
            </p:cNvCxnSpPr>
            <p:nvPr/>
          </p:nvCxnSpPr>
          <p:spPr>
            <a:xfrm>
              <a:off x="2983466" y="2591037"/>
              <a:ext cx="2061000" cy="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580" name="Google Shape;2580;p272"/>
            <p:cNvSpPr txBox="1"/>
            <p:nvPr/>
          </p:nvSpPr>
          <p:spPr>
            <a:xfrm>
              <a:off x="3246498" y="2160150"/>
              <a:ext cx="1595309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Edge if 500m Space &amp;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 2Hr Time</a:t>
              </a:r>
              <a:endParaRPr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2581" name="Google Shape;2581;p272"/>
          <p:cNvGrpSpPr/>
          <p:nvPr/>
        </p:nvGrpSpPr>
        <p:grpSpPr>
          <a:xfrm>
            <a:off x="5054126" y="841693"/>
            <a:ext cx="3418395" cy="3545679"/>
            <a:chOff x="7495600" y="350120"/>
            <a:chExt cx="4557861" cy="4727572"/>
          </a:xfrm>
        </p:grpSpPr>
        <p:grpSp>
          <p:nvGrpSpPr>
            <p:cNvPr id="2582" name="Google Shape;2582;p272"/>
            <p:cNvGrpSpPr/>
            <p:nvPr/>
          </p:nvGrpSpPr>
          <p:grpSpPr>
            <a:xfrm>
              <a:off x="9268934" y="1141790"/>
              <a:ext cx="1097280" cy="504130"/>
              <a:chOff x="8727440" y="1141790"/>
              <a:chExt cx="1097280" cy="504130"/>
            </a:xfrm>
          </p:grpSpPr>
          <p:sp>
            <p:nvSpPr>
              <p:cNvPr id="2583" name="Google Shape;2583;p272"/>
              <p:cNvSpPr/>
              <p:nvPr/>
            </p:nvSpPr>
            <p:spPr>
              <a:xfrm>
                <a:off x="8981440" y="1280160"/>
                <a:ext cx="243840" cy="243840"/>
              </a:xfrm>
              <a:prstGeom prst="rect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584" name="Google Shape;2584;p272"/>
              <p:cNvSpPr/>
              <p:nvPr/>
            </p:nvSpPr>
            <p:spPr>
              <a:xfrm>
                <a:off x="9367520" y="1280160"/>
                <a:ext cx="243840" cy="243840"/>
              </a:xfrm>
              <a:prstGeom prst="rect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585" name="Google Shape;2585;p272"/>
              <p:cNvSpPr/>
              <p:nvPr/>
            </p:nvSpPr>
            <p:spPr>
              <a:xfrm>
                <a:off x="8727440" y="1141790"/>
                <a:ext cx="1097280" cy="504130"/>
              </a:xfrm>
              <a:prstGeom prst="rect">
                <a:avLst/>
              </a:prstGeom>
              <a:noFill/>
              <a:ln w="158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</p:grpSp>
        <p:sp>
          <p:nvSpPr>
            <p:cNvPr id="2586" name="Google Shape;2586;p272"/>
            <p:cNvSpPr txBox="1"/>
            <p:nvPr/>
          </p:nvSpPr>
          <p:spPr>
            <a:xfrm>
              <a:off x="10636845" y="1185424"/>
              <a:ext cx="8066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X (2)</a:t>
              </a: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grpSp>
          <p:nvGrpSpPr>
            <p:cNvPr id="2587" name="Google Shape;2587;p272"/>
            <p:cNvGrpSpPr/>
            <p:nvPr/>
          </p:nvGrpSpPr>
          <p:grpSpPr>
            <a:xfrm>
              <a:off x="8178241" y="1986989"/>
              <a:ext cx="1852693" cy="504130"/>
              <a:chOff x="9272507" y="2038499"/>
              <a:chExt cx="1852693" cy="504130"/>
            </a:xfrm>
          </p:grpSpPr>
          <p:grpSp>
            <p:nvGrpSpPr>
              <p:cNvPr id="2588" name="Google Shape;2588;p272"/>
              <p:cNvGrpSpPr/>
              <p:nvPr/>
            </p:nvGrpSpPr>
            <p:grpSpPr>
              <a:xfrm>
                <a:off x="9272507" y="2038499"/>
                <a:ext cx="1852693" cy="504130"/>
                <a:chOff x="8727439" y="1141790"/>
                <a:chExt cx="1852693" cy="504130"/>
              </a:xfrm>
            </p:grpSpPr>
            <p:sp>
              <p:nvSpPr>
                <p:cNvPr id="2589" name="Google Shape;2589;p272"/>
                <p:cNvSpPr/>
                <p:nvPr/>
              </p:nvSpPr>
              <p:spPr>
                <a:xfrm>
                  <a:off x="8981440" y="1280160"/>
                  <a:ext cx="243840" cy="243840"/>
                </a:xfrm>
                <a:prstGeom prst="rect">
                  <a:avLst/>
                </a:prstGeom>
                <a:solidFill>
                  <a:schemeClr val="accent1"/>
                </a:solidFill>
                <a:ln w="15875" cap="flat" cmpd="sng">
                  <a:solidFill>
                    <a:srgbClr val="AB12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endParaRPr>
                </a:p>
              </p:txBody>
            </p:sp>
            <p:sp>
              <p:nvSpPr>
                <p:cNvPr id="2590" name="Google Shape;2590;p272"/>
                <p:cNvSpPr/>
                <p:nvPr/>
              </p:nvSpPr>
              <p:spPr>
                <a:xfrm>
                  <a:off x="9367520" y="1280160"/>
                  <a:ext cx="243840" cy="243840"/>
                </a:xfrm>
                <a:prstGeom prst="rect">
                  <a:avLst/>
                </a:prstGeom>
                <a:solidFill>
                  <a:schemeClr val="accent1"/>
                </a:solidFill>
                <a:ln w="15875" cap="flat" cmpd="sng">
                  <a:solidFill>
                    <a:srgbClr val="AB12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endParaRPr>
                </a:p>
              </p:txBody>
            </p:sp>
            <p:sp>
              <p:nvSpPr>
                <p:cNvPr id="2591" name="Google Shape;2591;p272"/>
                <p:cNvSpPr/>
                <p:nvPr/>
              </p:nvSpPr>
              <p:spPr>
                <a:xfrm>
                  <a:off x="8727439" y="1141790"/>
                  <a:ext cx="1852693" cy="504130"/>
                </a:xfrm>
                <a:prstGeom prst="rect">
                  <a:avLst/>
                </a:prstGeom>
                <a:noFill/>
                <a:ln w="158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endParaRPr>
                </a:p>
              </p:txBody>
            </p:sp>
          </p:grpSp>
          <p:sp>
            <p:nvSpPr>
              <p:cNvPr id="2592" name="Google Shape;2592;p272"/>
              <p:cNvSpPr/>
              <p:nvPr/>
            </p:nvSpPr>
            <p:spPr>
              <a:xfrm>
                <a:off x="10647680" y="2168644"/>
                <a:ext cx="243840" cy="243840"/>
              </a:xfrm>
              <a:prstGeom prst="rect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593" name="Google Shape;2593;p272"/>
              <p:cNvSpPr txBox="1"/>
              <p:nvPr/>
            </p:nvSpPr>
            <p:spPr>
              <a:xfrm>
                <a:off x="10120233" y="2059731"/>
                <a:ext cx="68316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accen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. . . </a:t>
                </a:r>
                <a:endParaRPr sz="1800">
                  <a:solidFill>
                    <a:schemeClr val="accen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</p:grpSp>
        <p:grpSp>
          <p:nvGrpSpPr>
            <p:cNvPr id="2594" name="Google Shape;2594;p272"/>
            <p:cNvGrpSpPr/>
            <p:nvPr/>
          </p:nvGrpSpPr>
          <p:grpSpPr>
            <a:xfrm>
              <a:off x="10546431" y="2004762"/>
              <a:ext cx="1289903" cy="495905"/>
              <a:chOff x="9804960" y="2038499"/>
              <a:chExt cx="1178560" cy="504130"/>
            </a:xfrm>
          </p:grpSpPr>
          <p:grpSp>
            <p:nvGrpSpPr>
              <p:cNvPr id="2595" name="Google Shape;2595;p272"/>
              <p:cNvGrpSpPr/>
              <p:nvPr/>
            </p:nvGrpSpPr>
            <p:grpSpPr>
              <a:xfrm>
                <a:off x="9804960" y="2038499"/>
                <a:ext cx="1178560" cy="504130"/>
                <a:chOff x="9259892" y="1141790"/>
                <a:chExt cx="1178560" cy="504130"/>
              </a:xfrm>
            </p:grpSpPr>
            <p:sp>
              <p:nvSpPr>
                <p:cNvPr id="2596" name="Google Shape;2596;p272"/>
                <p:cNvSpPr/>
                <p:nvPr/>
              </p:nvSpPr>
              <p:spPr>
                <a:xfrm>
                  <a:off x="9367520" y="1280160"/>
                  <a:ext cx="243840" cy="243840"/>
                </a:xfrm>
                <a:prstGeom prst="rect">
                  <a:avLst/>
                </a:prstGeom>
                <a:solidFill>
                  <a:schemeClr val="accent1"/>
                </a:solidFill>
                <a:ln w="15875" cap="flat" cmpd="sng">
                  <a:solidFill>
                    <a:srgbClr val="AB12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endParaRPr>
                </a:p>
              </p:txBody>
            </p:sp>
            <p:sp>
              <p:nvSpPr>
                <p:cNvPr id="2597" name="Google Shape;2597;p272"/>
                <p:cNvSpPr/>
                <p:nvPr/>
              </p:nvSpPr>
              <p:spPr>
                <a:xfrm>
                  <a:off x="9259892" y="1141790"/>
                  <a:ext cx="1178560" cy="504130"/>
                </a:xfrm>
                <a:prstGeom prst="rect">
                  <a:avLst/>
                </a:prstGeom>
                <a:noFill/>
                <a:ln w="158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endParaRPr>
                </a:p>
              </p:txBody>
            </p:sp>
          </p:grpSp>
          <p:sp>
            <p:nvSpPr>
              <p:cNvPr id="2598" name="Google Shape;2598;p272"/>
              <p:cNvSpPr/>
              <p:nvPr/>
            </p:nvSpPr>
            <p:spPr>
              <a:xfrm>
                <a:off x="10647680" y="2168644"/>
                <a:ext cx="243840" cy="243840"/>
              </a:xfrm>
              <a:prstGeom prst="rect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599" name="Google Shape;2599;p272"/>
              <p:cNvSpPr txBox="1"/>
              <p:nvPr/>
            </p:nvSpPr>
            <p:spPr>
              <a:xfrm>
                <a:off x="10120233" y="2059731"/>
                <a:ext cx="68316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accen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. . . </a:t>
                </a:r>
                <a:endParaRPr sz="1800">
                  <a:solidFill>
                    <a:schemeClr val="accen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</p:grpSp>
        <p:sp>
          <p:nvSpPr>
            <p:cNvPr id="2600" name="Google Shape;2600;p272"/>
            <p:cNvSpPr txBox="1"/>
            <p:nvPr/>
          </p:nvSpPr>
          <p:spPr>
            <a:xfrm>
              <a:off x="8248346" y="2500285"/>
              <a:ext cx="1715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H 1.1 ( 24 ) Mean Pool</a:t>
              </a:r>
              <a:endParaRPr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01" name="Google Shape;2601;p272"/>
            <p:cNvSpPr txBox="1"/>
            <p:nvPr/>
          </p:nvSpPr>
          <p:spPr>
            <a:xfrm>
              <a:off x="10420850" y="2469886"/>
              <a:ext cx="15410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H 1.2 ( 8 ) Max Pool</a:t>
              </a:r>
              <a:endParaRPr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grpSp>
          <p:nvGrpSpPr>
            <p:cNvPr id="2602" name="Google Shape;2602;p272"/>
            <p:cNvGrpSpPr/>
            <p:nvPr/>
          </p:nvGrpSpPr>
          <p:grpSpPr>
            <a:xfrm>
              <a:off x="8165442" y="3072911"/>
              <a:ext cx="1852693" cy="504130"/>
              <a:chOff x="9272507" y="2038499"/>
              <a:chExt cx="1852693" cy="504130"/>
            </a:xfrm>
          </p:grpSpPr>
          <p:grpSp>
            <p:nvGrpSpPr>
              <p:cNvPr id="2603" name="Google Shape;2603;p272"/>
              <p:cNvGrpSpPr/>
              <p:nvPr/>
            </p:nvGrpSpPr>
            <p:grpSpPr>
              <a:xfrm>
                <a:off x="9272507" y="2038499"/>
                <a:ext cx="1852693" cy="504130"/>
                <a:chOff x="8727439" y="1141790"/>
                <a:chExt cx="1852693" cy="504130"/>
              </a:xfrm>
            </p:grpSpPr>
            <p:sp>
              <p:nvSpPr>
                <p:cNvPr id="2604" name="Google Shape;2604;p272"/>
                <p:cNvSpPr/>
                <p:nvPr/>
              </p:nvSpPr>
              <p:spPr>
                <a:xfrm>
                  <a:off x="8981440" y="1280160"/>
                  <a:ext cx="243840" cy="243840"/>
                </a:xfrm>
                <a:prstGeom prst="rect">
                  <a:avLst/>
                </a:prstGeom>
                <a:solidFill>
                  <a:schemeClr val="accent1"/>
                </a:solidFill>
                <a:ln w="15875" cap="flat" cmpd="sng">
                  <a:solidFill>
                    <a:srgbClr val="AB12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endParaRPr>
                </a:p>
              </p:txBody>
            </p:sp>
            <p:sp>
              <p:nvSpPr>
                <p:cNvPr id="2605" name="Google Shape;2605;p272"/>
                <p:cNvSpPr/>
                <p:nvPr/>
              </p:nvSpPr>
              <p:spPr>
                <a:xfrm>
                  <a:off x="9367520" y="1280160"/>
                  <a:ext cx="243840" cy="243840"/>
                </a:xfrm>
                <a:prstGeom prst="rect">
                  <a:avLst/>
                </a:prstGeom>
                <a:solidFill>
                  <a:schemeClr val="accent1"/>
                </a:solidFill>
                <a:ln w="15875" cap="flat" cmpd="sng">
                  <a:solidFill>
                    <a:srgbClr val="AB12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endParaRPr>
                </a:p>
              </p:txBody>
            </p:sp>
            <p:sp>
              <p:nvSpPr>
                <p:cNvPr id="2606" name="Google Shape;2606;p272"/>
                <p:cNvSpPr/>
                <p:nvPr/>
              </p:nvSpPr>
              <p:spPr>
                <a:xfrm>
                  <a:off x="8727439" y="1141790"/>
                  <a:ext cx="1852693" cy="504130"/>
                </a:xfrm>
                <a:prstGeom prst="rect">
                  <a:avLst/>
                </a:prstGeom>
                <a:noFill/>
                <a:ln w="158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endParaRPr>
                </a:p>
              </p:txBody>
            </p:sp>
          </p:grpSp>
          <p:sp>
            <p:nvSpPr>
              <p:cNvPr id="2607" name="Google Shape;2607;p272"/>
              <p:cNvSpPr/>
              <p:nvPr/>
            </p:nvSpPr>
            <p:spPr>
              <a:xfrm>
                <a:off x="10647680" y="2168644"/>
                <a:ext cx="243840" cy="243840"/>
              </a:xfrm>
              <a:prstGeom prst="rect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608" name="Google Shape;2608;p272"/>
              <p:cNvSpPr txBox="1"/>
              <p:nvPr/>
            </p:nvSpPr>
            <p:spPr>
              <a:xfrm>
                <a:off x="10120233" y="2059731"/>
                <a:ext cx="68316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accen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. . . </a:t>
                </a:r>
                <a:endParaRPr sz="1800">
                  <a:solidFill>
                    <a:schemeClr val="accen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</p:grpSp>
        <p:grpSp>
          <p:nvGrpSpPr>
            <p:cNvPr id="2609" name="Google Shape;2609;p272"/>
            <p:cNvGrpSpPr/>
            <p:nvPr/>
          </p:nvGrpSpPr>
          <p:grpSpPr>
            <a:xfrm>
              <a:off x="10509387" y="3085248"/>
              <a:ext cx="1289903" cy="495905"/>
              <a:chOff x="9804960" y="2038499"/>
              <a:chExt cx="1178560" cy="504130"/>
            </a:xfrm>
          </p:grpSpPr>
          <p:grpSp>
            <p:nvGrpSpPr>
              <p:cNvPr id="2610" name="Google Shape;2610;p272"/>
              <p:cNvGrpSpPr/>
              <p:nvPr/>
            </p:nvGrpSpPr>
            <p:grpSpPr>
              <a:xfrm>
                <a:off x="9804960" y="2038499"/>
                <a:ext cx="1178560" cy="504130"/>
                <a:chOff x="9259892" y="1141790"/>
                <a:chExt cx="1178560" cy="504130"/>
              </a:xfrm>
            </p:grpSpPr>
            <p:sp>
              <p:nvSpPr>
                <p:cNvPr id="2611" name="Google Shape;2611;p272"/>
                <p:cNvSpPr/>
                <p:nvPr/>
              </p:nvSpPr>
              <p:spPr>
                <a:xfrm>
                  <a:off x="9367520" y="1280160"/>
                  <a:ext cx="243840" cy="243840"/>
                </a:xfrm>
                <a:prstGeom prst="rect">
                  <a:avLst/>
                </a:prstGeom>
                <a:solidFill>
                  <a:schemeClr val="accent1"/>
                </a:solidFill>
                <a:ln w="15875" cap="flat" cmpd="sng">
                  <a:solidFill>
                    <a:srgbClr val="AB12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endParaRPr>
                </a:p>
              </p:txBody>
            </p:sp>
            <p:sp>
              <p:nvSpPr>
                <p:cNvPr id="2612" name="Google Shape;2612;p272"/>
                <p:cNvSpPr/>
                <p:nvPr/>
              </p:nvSpPr>
              <p:spPr>
                <a:xfrm>
                  <a:off x="9259892" y="1141790"/>
                  <a:ext cx="1178560" cy="504130"/>
                </a:xfrm>
                <a:prstGeom prst="rect">
                  <a:avLst/>
                </a:prstGeom>
                <a:noFill/>
                <a:ln w="158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endParaRPr>
                </a:p>
              </p:txBody>
            </p:sp>
          </p:grpSp>
          <p:sp>
            <p:nvSpPr>
              <p:cNvPr id="2613" name="Google Shape;2613;p272"/>
              <p:cNvSpPr/>
              <p:nvPr/>
            </p:nvSpPr>
            <p:spPr>
              <a:xfrm>
                <a:off x="10647680" y="2168644"/>
                <a:ext cx="243840" cy="243840"/>
              </a:xfrm>
              <a:prstGeom prst="rect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614" name="Google Shape;2614;p272"/>
              <p:cNvSpPr txBox="1"/>
              <p:nvPr/>
            </p:nvSpPr>
            <p:spPr>
              <a:xfrm>
                <a:off x="10120233" y="2059731"/>
                <a:ext cx="68316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accen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. . . </a:t>
                </a:r>
                <a:endParaRPr sz="1800">
                  <a:solidFill>
                    <a:schemeClr val="accen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</p:grpSp>
        <p:sp>
          <p:nvSpPr>
            <p:cNvPr id="2615" name="Google Shape;2615;p272"/>
            <p:cNvSpPr txBox="1"/>
            <p:nvPr/>
          </p:nvSpPr>
          <p:spPr>
            <a:xfrm>
              <a:off x="8260430" y="3574879"/>
              <a:ext cx="1715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H 2.1 ( 12 ) Mean Pool</a:t>
              </a:r>
              <a:endParaRPr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16" name="Google Shape;2616;p272"/>
            <p:cNvSpPr txBox="1"/>
            <p:nvPr/>
          </p:nvSpPr>
          <p:spPr>
            <a:xfrm>
              <a:off x="10440113" y="3549789"/>
              <a:ext cx="15410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H 2.2 ( 4 ) Max Pool</a:t>
              </a:r>
              <a:endParaRPr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617" name="Google Shape;2617;p272"/>
            <p:cNvCxnSpPr>
              <a:stCxn id="2585" idx="2"/>
            </p:cNvCxnSpPr>
            <p:nvPr/>
          </p:nvCxnSpPr>
          <p:spPr>
            <a:xfrm flipH="1">
              <a:off x="9049274" y="1645920"/>
              <a:ext cx="768300" cy="341100"/>
            </a:xfrm>
            <a:prstGeom prst="straightConnector1">
              <a:avLst/>
            </a:prstGeom>
            <a:noFill/>
            <a:ln w="9525" cap="flat" cmpd="sng">
              <a:solidFill>
                <a:srgbClr val="EC190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18" name="Google Shape;2618;p272"/>
            <p:cNvCxnSpPr>
              <a:stCxn id="2585" idx="2"/>
              <a:endCxn id="2597" idx="0"/>
            </p:cNvCxnSpPr>
            <p:nvPr/>
          </p:nvCxnSpPr>
          <p:spPr>
            <a:xfrm>
              <a:off x="9817574" y="1645920"/>
              <a:ext cx="1373700" cy="358800"/>
            </a:xfrm>
            <a:prstGeom prst="straightConnector1">
              <a:avLst/>
            </a:prstGeom>
            <a:noFill/>
            <a:ln w="9525" cap="flat" cmpd="sng">
              <a:solidFill>
                <a:srgbClr val="EC190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19" name="Google Shape;2619;p272"/>
            <p:cNvCxnSpPr>
              <a:endCxn id="2606" idx="0"/>
            </p:cNvCxnSpPr>
            <p:nvPr/>
          </p:nvCxnSpPr>
          <p:spPr>
            <a:xfrm flipH="1">
              <a:off x="9091789" y="2690711"/>
              <a:ext cx="1108500" cy="382200"/>
            </a:xfrm>
            <a:prstGeom prst="straightConnector1">
              <a:avLst/>
            </a:prstGeom>
            <a:noFill/>
            <a:ln w="9525" cap="flat" cmpd="sng">
              <a:solidFill>
                <a:srgbClr val="EC190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20" name="Google Shape;2620;p272"/>
            <p:cNvCxnSpPr>
              <a:endCxn id="2612" idx="0"/>
            </p:cNvCxnSpPr>
            <p:nvPr/>
          </p:nvCxnSpPr>
          <p:spPr>
            <a:xfrm>
              <a:off x="10200338" y="2684148"/>
              <a:ext cx="954000" cy="401100"/>
            </a:xfrm>
            <a:prstGeom prst="straightConnector1">
              <a:avLst/>
            </a:prstGeom>
            <a:noFill/>
            <a:ln w="9525" cap="flat" cmpd="sng">
              <a:solidFill>
                <a:srgbClr val="EC190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21" name="Google Shape;2621;p272"/>
            <p:cNvCxnSpPr/>
            <p:nvPr/>
          </p:nvCxnSpPr>
          <p:spPr>
            <a:xfrm flipH="1">
              <a:off x="10200383" y="3826788"/>
              <a:ext cx="1" cy="812887"/>
            </a:xfrm>
            <a:prstGeom prst="straightConnector1">
              <a:avLst/>
            </a:prstGeom>
            <a:noFill/>
            <a:ln w="9525" cap="flat" cmpd="sng">
              <a:solidFill>
                <a:srgbClr val="EC190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22" name="Google Shape;2622;p272"/>
            <p:cNvSpPr txBox="1"/>
            <p:nvPr/>
          </p:nvSpPr>
          <p:spPr>
            <a:xfrm>
              <a:off x="9340223" y="4081222"/>
              <a:ext cx="1945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16 x 5 x 1 Linear NN</a:t>
              </a:r>
              <a:endPara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23" name="Google Shape;2623;p272"/>
            <p:cNvSpPr/>
            <p:nvPr/>
          </p:nvSpPr>
          <p:spPr>
            <a:xfrm>
              <a:off x="10078463" y="4771106"/>
              <a:ext cx="243840" cy="243840"/>
            </a:xfrm>
            <a:prstGeom prst="rect">
              <a:avLst/>
            </a:prstGeom>
            <a:solidFill>
              <a:schemeClr val="accent1"/>
            </a:solidFill>
            <a:ln w="15875" cap="flat" cmpd="sng">
              <a:solidFill>
                <a:srgbClr val="AB12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24" name="Google Shape;2624;p272"/>
            <p:cNvSpPr txBox="1"/>
            <p:nvPr/>
          </p:nvSpPr>
          <p:spPr>
            <a:xfrm>
              <a:off x="10528588" y="4708360"/>
              <a:ext cx="8050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Y (1)</a:t>
              </a: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625" name="Google Shape;2625;p272"/>
            <p:cNvCxnSpPr>
              <a:endCxn id="2583" idx="0"/>
            </p:cNvCxnSpPr>
            <p:nvPr/>
          </p:nvCxnSpPr>
          <p:spPr>
            <a:xfrm>
              <a:off x="8851954" y="531660"/>
              <a:ext cx="792900" cy="748500"/>
            </a:xfrm>
            <a:prstGeom prst="curvedConnector2">
              <a:avLst/>
            </a:prstGeom>
            <a:noFill/>
            <a:ln w="9525" cap="flat" cmpd="sng">
              <a:solidFill>
                <a:srgbClr val="EC190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26" name="Google Shape;2626;p272"/>
            <p:cNvSpPr txBox="1"/>
            <p:nvPr/>
          </p:nvSpPr>
          <p:spPr>
            <a:xfrm>
              <a:off x="7495600" y="350120"/>
              <a:ext cx="12620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PM10 value</a:t>
              </a:r>
              <a:endParaRPr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27" name="Google Shape;2627;p272"/>
            <p:cNvSpPr txBox="1"/>
            <p:nvPr/>
          </p:nvSpPr>
          <p:spPr>
            <a:xfrm>
              <a:off x="9966030" y="528393"/>
              <a:ext cx="20874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Boolean if known or unknown</a:t>
              </a:r>
              <a:endParaRPr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628" name="Google Shape;2628;p272"/>
            <p:cNvCxnSpPr>
              <a:stCxn id="2627" idx="2"/>
              <a:endCxn id="2584" idx="0"/>
            </p:cNvCxnSpPr>
            <p:nvPr/>
          </p:nvCxnSpPr>
          <p:spPr>
            <a:xfrm rot="5400000">
              <a:off x="10275195" y="545653"/>
              <a:ext cx="490200" cy="978900"/>
            </a:xfrm>
            <a:prstGeom prst="curvedConnector3">
              <a:avLst>
                <a:gd name="adj1" fmla="val -111514"/>
              </a:avLst>
            </a:prstGeom>
            <a:noFill/>
            <a:ln w="9525" cap="flat" cmpd="sng">
              <a:solidFill>
                <a:srgbClr val="EC190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29" name="Google Shape;2629;p272"/>
            <p:cNvSpPr txBox="1"/>
            <p:nvPr/>
          </p:nvSpPr>
          <p:spPr>
            <a:xfrm>
              <a:off x="7827822" y="4723749"/>
              <a:ext cx="22248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Predicted PM10 value</a:t>
              </a:r>
              <a:endParaRPr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273"/>
          <p:cNvSpPr txBox="1"/>
          <p:nvPr/>
        </p:nvSpPr>
        <p:spPr>
          <a:xfrm>
            <a:off x="323858" y="1239120"/>
            <a:ext cx="4557413" cy="8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Node Radius and Intra Node distance for an edge.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Edge weights = f(x1,y1,x2,y2,t1,t2) ~ f(xy-dist, t-dist)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No. of sub graphs in Random sampling – 50,100,500...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Known Nodes/Total Number of Nodes – 0.9, 0.8, 0.7…</a:t>
            </a:r>
            <a:endParaRPr sz="1100"/>
          </a:p>
        </p:txBody>
      </p:sp>
      <p:sp>
        <p:nvSpPr>
          <p:cNvPr id="2635" name="Google Shape;2635;p273"/>
          <p:cNvSpPr txBox="1"/>
          <p:nvPr/>
        </p:nvSpPr>
        <p:spPr>
          <a:xfrm>
            <a:off x="1063390" y="534413"/>
            <a:ext cx="294215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Hyperparameter Tuning</a:t>
            </a:r>
            <a:endParaRPr sz="1100"/>
          </a:p>
        </p:txBody>
      </p:sp>
      <p:grpSp>
        <p:nvGrpSpPr>
          <p:cNvPr id="2636" name="Google Shape;2636;p273"/>
          <p:cNvGrpSpPr/>
          <p:nvPr/>
        </p:nvGrpSpPr>
        <p:grpSpPr>
          <a:xfrm>
            <a:off x="4526906" y="-99882"/>
            <a:ext cx="4255530" cy="2590924"/>
            <a:chOff x="15560" y="3539703"/>
            <a:chExt cx="5674040" cy="3454566"/>
          </a:xfrm>
        </p:grpSpPr>
        <p:grpSp>
          <p:nvGrpSpPr>
            <p:cNvPr id="2637" name="Google Shape;2637;p273"/>
            <p:cNvGrpSpPr/>
            <p:nvPr/>
          </p:nvGrpSpPr>
          <p:grpSpPr>
            <a:xfrm rot="-1653685">
              <a:off x="75686" y="4397705"/>
              <a:ext cx="4013884" cy="1244363"/>
              <a:chOff x="880346" y="1539474"/>
              <a:chExt cx="6787491" cy="2104219"/>
            </a:xfrm>
          </p:grpSpPr>
          <p:sp>
            <p:nvSpPr>
              <p:cNvPr id="2638" name="Google Shape;2638;p273"/>
              <p:cNvSpPr/>
              <p:nvPr/>
            </p:nvSpPr>
            <p:spPr>
              <a:xfrm>
                <a:off x="1508295" y="2095481"/>
                <a:ext cx="933606" cy="933605"/>
              </a:xfrm>
              <a:prstGeom prst="ellipse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639" name="Google Shape;2639;p273"/>
              <p:cNvSpPr/>
              <p:nvPr/>
            </p:nvSpPr>
            <p:spPr>
              <a:xfrm>
                <a:off x="880346" y="1539474"/>
                <a:ext cx="2103121" cy="2103118"/>
              </a:xfrm>
              <a:prstGeom prst="ellipse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cxnSp>
            <p:nvCxnSpPr>
              <p:cNvPr id="2640" name="Google Shape;2640;p273"/>
              <p:cNvCxnSpPr>
                <a:stCxn id="2639" idx="3"/>
                <a:endCxn id="2638" idx="3"/>
              </p:cNvCxnSpPr>
              <p:nvPr/>
            </p:nvCxnSpPr>
            <p:spPr>
              <a:xfrm rot="-9146236" flipH="1">
                <a:off x="1316622" y="2811783"/>
                <a:ext cx="200337" cy="603429"/>
              </a:xfrm>
              <a:prstGeom prst="straightConnector1">
                <a:avLst/>
              </a:prstGeom>
              <a:noFill/>
              <a:ln w="9525" cap="flat" cmpd="sng">
                <a:solidFill>
                  <a:srgbClr val="EC190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sp>
            <p:nvSpPr>
              <p:cNvPr id="2641" name="Google Shape;2641;p273"/>
              <p:cNvSpPr txBox="1"/>
              <p:nvPr/>
            </p:nvSpPr>
            <p:spPr>
              <a:xfrm>
                <a:off x="950157" y="2892213"/>
                <a:ext cx="1963500" cy="442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Node radius(r)</a:t>
                </a:r>
                <a:endParaRPr sz="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642" name="Google Shape;2642;p273"/>
              <p:cNvSpPr/>
              <p:nvPr/>
            </p:nvSpPr>
            <p:spPr>
              <a:xfrm>
                <a:off x="5695305" y="2175395"/>
                <a:ext cx="861142" cy="861141"/>
              </a:xfrm>
              <a:prstGeom prst="ellipse">
                <a:avLst/>
              </a:prstGeom>
              <a:solidFill>
                <a:schemeClr val="accent1"/>
              </a:solidFill>
              <a:ln w="15875" cap="flat" cmpd="sng">
                <a:solidFill>
                  <a:srgbClr val="AB12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643" name="Google Shape;2643;p273"/>
              <p:cNvSpPr/>
              <p:nvPr/>
            </p:nvSpPr>
            <p:spPr>
              <a:xfrm>
                <a:off x="5044442" y="1540575"/>
                <a:ext cx="2103121" cy="2103118"/>
              </a:xfrm>
              <a:prstGeom prst="ellipse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cxnSp>
            <p:nvCxnSpPr>
              <p:cNvPr id="2644" name="Google Shape;2644;p273"/>
              <p:cNvCxnSpPr>
                <a:stCxn id="2639" idx="6"/>
                <a:endCxn id="2643" idx="2"/>
              </p:cNvCxnSpPr>
              <p:nvPr/>
            </p:nvCxnSpPr>
            <p:spPr>
              <a:xfrm rot="-9146288" flipH="1">
                <a:off x="3100104" y="2115346"/>
                <a:ext cx="1827726" cy="952574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sp>
            <p:nvSpPr>
              <p:cNvPr id="2645" name="Google Shape;2645;p273"/>
              <p:cNvSpPr txBox="1"/>
              <p:nvPr/>
            </p:nvSpPr>
            <p:spPr>
              <a:xfrm>
                <a:off x="3272998" y="1846679"/>
                <a:ext cx="1481909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Weight(w) = f(d, </a:t>
                </a:r>
                <a:r>
                  <a:rPr lang="en" sz="800" b="1" i="0">
                    <a:solidFill>
                      <a:srgbClr val="202124"/>
                    </a:solidFill>
                    <a:latin typeface="arial"/>
                    <a:ea typeface="arial"/>
                    <a:cs typeface="arial"/>
                    <a:sym typeface="arial"/>
                  </a:rPr>
                  <a:t>Δ</a:t>
                </a:r>
                <a:r>
                  <a:rPr lang="en" sz="800">
                    <a:solidFill>
                      <a:schemeClr val="dk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t)</a:t>
                </a:r>
                <a:endParaRPr sz="1100"/>
              </a:p>
            </p:txBody>
          </p:sp>
          <p:sp>
            <p:nvSpPr>
              <p:cNvPr id="2646" name="Google Shape;2646;p273"/>
              <p:cNvSpPr txBox="1"/>
              <p:nvPr/>
            </p:nvSpPr>
            <p:spPr>
              <a:xfrm>
                <a:off x="1603859" y="2376615"/>
                <a:ext cx="1755151" cy="3643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X</a:t>
                </a:r>
                <a:r>
                  <a:rPr lang="en" sz="600" baseline="-250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1</a:t>
                </a:r>
                <a:r>
                  <a:rPr lang="en" sz="6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,Y</a:t>
                </a:r>
                <a:r>
                  <a:rPr lang="en" sz="600" baseline="-250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1</a:t>
                </a:r>
                <a:endParaRPr sz="1100"/>
              </a:p>
            </p:txBody>
          </p:sp>
          <p:sp>
            <p:nvSpPr>
              <p:cNvPr id="2647" name="Google Shape;2647;p273"/>
              <p:cNvSpPr txBox="1"/>
              <p:nvPr/>
            </p:nvSpPr>
            <p:spPr>
              <a:xfrm>
                <a:off x="5762630" y="2400421"/>
                <a:ext cx="1905207" cy="403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X</a:t>
                </a:r>
                <a:r>
                  <a:rPr lang="en" sz="700" baseline="-250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2</a:t>
                </a:r>
                <a:r>
                  <a:rPr lang="en" sz="7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,Y</a:t>
                </a:r>
                <a:r>
                  <a:rPr lang="en" sz="700" baseline="-250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2</a:t>
                </a:r>
                <a:endParaRPr sz="1100"/>
              </a:p>
            </p:txBody>
          </p:sp>
          <p:sp>
            <p:nvSpPr>
              <p:cNvPr id="2648" name="Google Shape;2648;p273"/>
              <p:cNvSpPr txBox="1"/>
              <p:nvPr/>
            </p:nvSpPr>
            <p:spPr>
              <a:xfrm>
                <a:off x="3214217" y="2781244"/>
                <a:ext cx="1755151" cy="442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Edge if d&lt;d</a:t>
                </a:r>
                <a:r>
                  <a:rPr lang="en" sz="800" baseline="-25000">
                    <a:solidFill>
                      <a:schemeClr val="dk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0</a:t>
                </a:r>
                <a:r>
                  <a:rPr lang="en" sz="800">
                    <a:solidFill>
                      <a:schemeClr val="dk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 </a:t>
                </a:r>
                <a:endParaRPr sz="1100"/>
              </a:p>
            </p:txBody>
          </p:sp>
        </p:grpSp>
        <p:grpSp>
          <p:nvGrpSpPr>
            <p:cNvPr id="2649" name="Google Shape;2649;p273"/>
            <p:cNvGrpSpPr/>
            <p:nvPr/>
          </p:nvGrpSpPr>
          <p:grpSpPr>
            <a:xfrm>
              <a:off x="1902793" y="5343133"/>
              <a:ext cx="1721599" cy="1651135"/>
              <a:chOff x="2234921" y="3741976"/>
              <a:chExt cx="1721599" cy="1651135"/>
            </a:xfrm>
          </p:grpSpPr>
          <p:sp>
            <p:nvSpPr>
              <p:cNvPr id="2650" name="Google Shape;2650;p273"/>
              <p:cNvSpPr/>
              <p:nvPr/>
            </p:nvSpPr>
            <p:spPr>
              <a:xfrm rot="-1490512">
                <a:off x="2808053" y="4287925"/>
                <a:ext cx="517135" cy="517135"/>
              </a:xfrm>
              <a:prstGeom prst="ellipse">
                <a:avLst/>
              </a:prstGeom>
              <a:solidFill>
                <a:srgbClr val="00B0F0"/>
              </a:solidFill>
              <a:ln w="1587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651" name="Google Shape;2651;p273"/>
              <p:cNvSpPr/>
              <p:nvPr/>
            </p:nvSpPr>
            <p:spPr>
              <a:xfrm rot="-1490512">
                <a:off x="2438632" y="3945688"/>
                <a:ext cx="1243712" cy="1243712"/>
              </a:xfrm>
              <a:prstGeom prst="ellipse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652" name="Google Shape;2652;p273"/>
              <p:cNvSpPr txBox="1"/>
              <p:nvPr/>
            </p:nvSpPr>
            <p:spPr>
              <a:xfrm rot="-1490512">
                <a:off x="2831901" y="4299789"/>
                <a:ext cx="1126673" cy="238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X</a:t>
                </a:r>
                <a:r>
                  <a:rPr lang="en" sz="700" baseline="-250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3</a:t>
                </a:r>
                <a:r>
                  <a:rPr lang="en" sz="7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,Y</a:t>
                </a:r>
                <a:r>
                  <a:rPr lang="en" sz="700" baseline="-25000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3</a:t>
                </a:r>
                <a:endParaRPr sz="1100"/>
              </a:p>
            </p:txBody>
          </p:sp>
        </p:grpSp>
        <p:sp>
          <p:nvSpPr>
            <p:cNvPr id="2653" name="Google Shape;2653;p273"/>
            <p:cNvSpPr txBox="1"/>
            <p:nvPr/>
          </p:nvSpPr>
          <p:spPr>
            <a:xfrm>
              <a:off x="3413205" y="5385615"/>
              <a:ext cx="227639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Known/Total = 2/3= 0.65 </a:t>
              </a:r>
              <a:endParaRPr sz="1100"/>
            </a:p>
          </p:txBody>
        </p:sp>
        <p:sp>
          <p:nvSpPr>
            <p:cNvPr id="2654" name="Google Shape;2654;p273"/>
            <p:cNvSpPr txBox="1"/>
            <p:nvPr/>
          </p:nvSpPr>
          <p:spPr>
            <a:xfrm>
              <a:off x="3299300" y="6402257"/>
              <a:ext cx="8413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Unknown</a:t>
              </a:r>
              <a:endParaRPr sz="1100"/>
            </a:p>
          </p:txBody>
        </p:sp>
        <p:sp>
          <p:nvSpPr>
            <p:cNvPr id="2655" name="Google Shape;2655;p273"/>
            <p:cNvSpPr txBox="1"/>
            <p:nvPr/>
          </p:nvSpPr>
          <p:spPr>
            <a:xfrm>
              <a:off x="245008" y="6327360"/>
              <a:ext cx="6570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Known</a:t>
              </a:r>
              <a:endParaRPr sz="1100"/>
            </a:p>
          </p:txBody>
        </p:sp>
        <p:sp>
          <p:nvSpPr>
            <p:cNvPr id="2656" name="Google Shape;2656;p273"/>
            <p:cNvSpPr txBox="1"/>
            <p:nvPr/>
          </p:nvSpPr>
          <p:spPr>
            <a:xfrm>
              <a:off x="3627999" y="4600576"/>
              <a:ext cx="6570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Known</a:t>
              </a:r>
              <a:endParaRPr sz="1100"/>
            </a:p>
          </p:txBody>
        </p:sp>
      </p:grpSp>
      <p:pic>
        <p:nvPicPr>
          <p:cNvPr id="2657" name="Google Shape;2657;p273"/>
          <p:cNvPicPr preferRelativeResize="0"/>
          <p:nvPr/>
        </p:nvPicPr>
        <p:blipFill rotWithShape="1">
          <a:blip r:embed="rId3">
            <a:alphaModFix/>
          </a:blip>
          <a:srcRect l="7512" r="6274" b="1685"/>
          <a:stretch/>
        </p:blipFill>
        <p:spPr>
          <a:xfrm>
            <a:off x="0" y="2304950"/>
            <a:ext cx="5277750" cy="28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8" name="Google Shape;2658;p273"/>
          <p:cNvSpPr/>
          <p:nvPr/>
        </p:nvSpPr>
        <p:spPr>
          <a:xfrm>
            <a:off x="5800506" y="2674946"/>
            <a:ext cx="2983024" cy="1038746"/>
          </a:xfrm>
          <a:custGeom>
            <a:avLst/>
            <a:gdLst/>
            <a:ahLst/>
            <a:cxnLst/>
            <a:rect l="l" t="t" r="r" b="b"/>
            <a:pathLst>
              <a:path w="3977366" h="1384995" fill="none" extrusionOk="0">
                <a:moveTo>
                  <a:pt x="0" y="0"/>
                </a:moveTo>
                <a:cubicBezTo>
                  <a:pt x="226470" y="-54620"/>
                  <a:pt x="293588" y="1275"/>
                  <a:pt x="528421" y="0"/>
                </a:cubicBezTo>
                <a:cubicBezTo>
                  <a:pt x="763254" y="-1275"/>
                  <a:pt x="911743" y="35065"/>
                  <a:pt x="1017069" y="0"/>
                </a:cubicBezTo>
                <a:cubicBezTo>
                  <a:pt x="1122395" y="-35065"/>
                  <a:pt x="1401081" y="40079"/>
                  <a:pt x="1625038" y="0"/>
                </a:cubicBezTo>
                <a:cubicBezTo>
                  <a:pt x="1848995" y="-40079"/>
                  <a:pt x="2019167" y="52481"/>
                  <a:pt x="2193233" y="0"/>
                </a:cubicBezTo>
                <a:cubicBezTo>
                  <a:pt x="2367300" y="-52481"/>
                  <a:pt x="2568324" y="57031"/>
                  <a:pt x="2761428" y="0"/>
                </a:cubicBezTo>
                <a:cubicBezTo>
                  <a:pt x="2954533" y="-57031"/>
                  <a:pt x="3253394" y="27125"/>
                  <a:pt x="3409171" y="0"/>
                </a:cubicBezTo>
                <a:cubicBezTo>
                  <a:pt x="3564948" y="-27125"/>
                  <a:pt x="3711218" y="61019"/>
                  <a:pt x="3977366" y="0"/>
                </a:cubicBezTo>
                <a:cubicBezTo>
                  <a:pt x="3992549" y="152035"/>
                  <a:pt x="3958009" y="311115"/>
                  <a:pt x="3977366" y="420115"/>
                </a:cubicBezTo>
                <a:cubicBezTo>
                  <a:pt x="3996723" y="529116"/>
                  <a:pt x="3968127" y="714986"/>
                  <a:pt x="3977366" y="895630"/>
                </a:cubicBezTo>
                <a:cubicBezTo>
                  <a:pt x="3986605" y="1076275"/>
                  <a:pt x="3948139" y="1187772"/>
                  <a:pt x="3977366" y="1384995"/>
                </a:cubicBezTo>
                <a:cubicBezTo>
                  <a:pt x="3706988" y="1451375"/>
                  <a:pt x="3600409" y="1341515"/>
                  <a:pt x="3369397" y="1384995"/>
                </a:cubicBezTo>
                <a:cubicBezTo>
                  <a:pt x="3138385" y="1428475"/>
                  <a:pt x="3014586" y="1377577"/>
                  <a:pt x="2761428" y="1384995"/>
                </a:cubicBezTo>
                <a:cubicBezTo>
                  <a:pt x="2508270" y="1392413"/>
                  <a:pt x="2335274" y="1330773"/>
                  <a:pt x="2113686" y="1384995"/>
                </a:cubicBezTo>
                <a:cubicBezTo>
                  <a:pt x="1892098" y="1439217"/>
                  <a:pt x="1782732" y="1378883"/>
                  <a:pt x="1585264" y="1384995"/>
                </a:cubicBezTo>
                <a:cubicBezTo>
                  <a:pt x="1387796" y="1391107"/>
                  <a:pt x="1154688" y="1310898"/>
                  <a:pt x="937522" y="1384995"/>
                </a:cubicBezTo>
                <a:cubicBezTo>
                  <a:pt x="720356" y="1459092"/>
                  <a:pt x="439877" y="1286690"/>
                  <a:pt x="0" y="1384995"/>
                </a:cubicBezTo>
                <a:cubicBezTo>
                  <a:pt x="-42548" y="1211036"/>
                  <a:pt x="4164" y="1140048"/>
                  <a:pt x="0" y="964880"/>
                </a:cubicBezTo>
                <a:cubicBezTo>
                  <a:pt x="-4164" y="789712"/>
                  <a:pt x="39810" y="704117"/>
                  <a:pt x="0" y="489365"/>
                </a:cubicBezTo>
                <a:cubicBezTo>
                  <a:pt x="-39810" y="274614"/>
                  <a:pt x="19532" y="205530"/>
                  <a:pt x="0" y="0"/>
                </a:cubicBezTo>
                <a:close/>
              </a:path>
              <a:path w="3977366" h="1384995" extrusionOk="0">
                <a:moveTo>
                  <a:pt x="0" y="0"/>
                </a:moveTo>
                <a:cubicBezTo>
                  <a:pt x="244478" y="-54371"/>
                  <a:pt x="363544" y="17267"/>
                  <a:pt x="528421" y="0"/>
                </a:cubicBezTo>
                <a:cubicBezTo>
                  <a:pt x="693298" y="-17267"/>
                  <a:pt x="799670" y="48299"/>
                  <a:pt x="977296" y="0"/>
                </a:cubicBezTo>
                <a:cubicBezTo>
                  <a:pt x="1154922" y="-48299"/>
                  <a:pt x="1329570" y="66870"/>
                  <a:pt x="1625038" y="0"/>
                </a:cubicBezTo>
                <a:cubicBezTo>
                  <a:pt x="1920506" y="-66870"/>
                  <a:pt x="1946304" y="36825"/>
                  <a:pt x="2153460" y="0"/>
                </a:cubicBezTo>
                <a:cubicBezTo>
                  <a:pt x="2360616" y="-36825"/>
                  <a:pt x="2562324" y="37720"/>
                  <a:pt x="2681881" y="0"/>
                </a:cubicBezTo>
                <a:cubicBezTo>
                  <a:pt x="2801438" y="-37720"/>
                  <a:pt x="3149556" y="41838"/>
                  <a:pt x="3329624" y="0"/>
                </a:cubicBezTo>
                <a:cubicBezTo>
                  <a:pt x="3509692" y="-41838"/>
                  <a:pt x="3717455" y="35328"/>
                  <a:pt x="3977366" y="0"/>
                </a:cubicBezTo>
                <a:cubicBezTo>
                  <a:pt x="3988748" y="149929"/>
                  <a:pt x="3962389" y="298643"/>
                  <a:pt x="3977366" y="489365"/>
                </a:cubicBezTo>
                <a:cubicBezTo>
                  <a:pt x="3992343" y="680087"/>
                  <a:pt x="3925623" y="713940"/>
                  <a:pt x="3977366" y="923330"/>
                </a:cubicBezTo>
                <a:cubicBezTo>
                  <a:pt x="4029109" y="1132721"/>
                  <a:pt x="3944291" y="1228326"/>
                  <a:pt x="3977366" y="1384995"/>
                </a:cubicBezTo>
                <a:cubicBezTo>
                  <a:pt x="3752350" y="1422570"/>
                  <a:pt x="3551422" y="1331976"/>
                  <a:pt x="3409171" y="1384995"/>
                </a:cubicBezTo>
                <a:cubicBezTo>
                  <a:pt x="3266921" y="1438014"/>
                  <a:pt x="2989216" y="1384193"/>
                  <a:pt x="2880749" y="1384995"/>
                </a:cubicBezTo>
                <a:cubicBezTo>
                  <a:pt x="2772282" y="1385797"/>
                  <a:pt x="2523794" y="1339933"/>
                  <a:pt x="2233007" y="1384995"/>
                </a:cubicBezTo>
                <a:cubicBezTo>
                  <a:pt x="1942220" y="1430057"/>
                  <a:pt x="1725019" y="1382678"/>
                  <a:pt x="1585264" y="1384995"/>
                </a:cubicBezTo>
                <a:cubicBezTo>
                  <a:pt x="1445509" y="1387312"/>
                  <a:pt x="1198457" y="1352854"/>
                  <a:pt x="1096617" y="1384995"/>
                </a:cubicBezTo>
                <a:cubicBezTo>
                  <a:pt x="994777" y="1417136"/>
                  <a:pt x="756112" y="1381956"/>
                  <a:pt x="528421" y="1384995"/>
                </a:cubicBezTo>
                <a:cubicBezTo>
                  <a:pt x="300730" y="1388034"/>
                  <a:pt x="196542" y="1330539"/>
                  <a:pt x="0" y="1384995"/>
                </a:cubicBezTo>
                <a:cubicBezTo>
                  <a:pt x="-48289" y="1193434"/>
                  <a:pt x="21382" y="1050835"/>
                  <a:pt x="0" y="923330"/>
                </a:cubicBezTo>
                <a:cubicBezTo>
                  <a:pt x="-21382" y="795825"/>
                  <a:pt x="9312" y="605914"/>
                  <a:pt x="0" y="489365"/>
                </a:cubicBezTo>
                <a:cubicBezTo>
                  <a:pt x="-9312" y="372816"/>
                  <a:pt x="27032" y="19613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152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Rmse values compared on Test Data: 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ckwell"/>
              <a:buChar char="-"/>
            </a:pPr>
            <a:r>
              <a:rPr lang="en" sz="1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Mean: 16 – 25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ckwell"/>
              <a:buChar char="-"/>
            </a:pPr>
            <a:r>
              <a:rPr lang="en" sz="1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Weighted Mean: 13.5 – 15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ckwell"/>
              <a:buChar char="-"/>
            </a:pPr>
            <a:r>
              <a:rPr lang="en" sz="1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GNN 13 – 14</a:t>
            </a:r>
            <a:endParaRPr sz="1100"/>
          </a:p>
        </p:txBody>
      </p:sp>
      <p:sp>
        <p:nvSpPr>
          <p:cNvPr id="2659" name="Google Shape;2659;p273"/>
          <p:cNvSpPr txBox="1"/>
          <p:nvPr/>
        </p:nvSpPr>
        <p:spPr>
          <a:xfrm>
            <a:off x="5774721" y="4009081"/>
            <a:ext cx="2917618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Limit of the Model: </a:t>
            </a:r>
            <a:r>
              <a:rPr lang="en" sz="1200" b="1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11.5</a:t>
            </a:r>
            <a:r>
              <a:rPr lang="en"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(Based on structural assumptions)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Pollutant(pm10) value ranging from </a:t>
            </a:r>
            <a:r>
              <a:rPr lang="en" sz="12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200 - 500</a:t>
            </a:r>
            <a:endParaRPr sz="11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274"/>
          <p:cNvSpPr/>
          <p:nvPr/>
        </p:nvSpPr>
        <p:spPr>
          <a:xfrm>
            <a:off x="906780" y="205740"/>
            <a:ext cx="3108960" cy="623248"/>
          </a:xfrm>
          <a:custGeom>
            <a:avLst/>
            <a:gdLst/>
            <a:ahLst/>
            <a:cxnLst/>
            <a:rect l="l" t="t" r="r" b="b"/>
            <a:pathLst>
              <a:path w="4145280" h="830997" fill="none" extrusionOk="0">
                <a:moveTo>
                  <a:pt x="0" y="0"/>
                </a:moveTo>
                <a:cubicBezTo>
                  <a:pt x="1093387" y="-107592"/>
                  <a:pt x="2569363" y="147365"/>
                  <a:pt x="4145280" y="0"/>
                </a:cubicBezTo>
                <a:cubicBezTo>
                  <a:pt x="4079770" y="329808"/>
                  <a:pt x="4171100" y="498945"/>
                  <a:pt x="4145280" y="830997"/>
                </a:cubicBezTo>
                <a:cubicBezTo>
                  <a:pt x="2295010" y="758883"/>
                  <a:pt x="1949823" y="713568"/>
                  <a:pt x="0" y="830997"/>
                </a:cubicBezTo>
                <a:cubicBezTo>
                  <a:pt x="-67589" y="731957"/>
                  <a:pt x="-34615" y="180290"/>
                  <a:pt x="0" y="0"/>
                </a:cubicBezTo>
                <a:close/>
              </a:path>
              <a:path w="4145280" h="830997" extrusionOk="0">
                <a:moveTo>
                  <a:pt x="0" y="0"/>
                </a:moveTo>
                <a:cubicBezTo>
                  <a:pt x="1411062" y="-3592"/>
                  <a:pt x="3429925" y="7848"/>
                  <a:pt x="4145280" y="0"/>
                </a:cubicBezTo>
                <a:cubicBezTo>
                  <a:pt x="4148742" y="329080"/>
                  <a:pt x="4191416" y="615882"/>
                  <a:pt x="4145280" y="830997"/>
                </a:cubicBezTo>
                <a:cubicBezTo>
                  <a:pt x="2972996" y="828482"/>
                  <a:pt x="962290" y="966238"/>
                  <a:pt x="0" y="830997"/>
                </a:cubicBezTo>
                <a:cubicBezTo>
                  <a:pt x="-4878" y="489176"/>
                  <a:pt x="-59955" y="31458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Other Enhancements: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65" name="Google Shape;2665;p274"/>
          <p:cNvSpPr txBox="1"/>
          <p:nvPr/>
        </p:nvSpPr>
        <p:spPr>
          <a:xfrm>
            <a:off x="312420" y="1082040"/>
            <a:ext cx="2857500" cy="339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Techniques: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ckwell"/>
              <a:buChar char="-"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Original features used in every layer Graph Sage network(No change)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ckwell"/>
              <a:buChar char="-"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Added </a:t>
            </a:r>
            <a:r>
              <a:rPr lang="en" sz="14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Time, Latitude and Longitude in feature Space</a:t>
            </a: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(No change)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ckwell"/>
              <a:buChar char="-"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Connection to a node limited to only 1 instance in time(Improved accuracy)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ckwell"/>
              <a:buChar char="-"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Nodes connected to only the past nodes.(Reduced accuracy)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ckwell"/>
              <a:buChar char="-"/>
            </a:pPr>
            <a:r>
              <a:rPr lang="en" sz="14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 squared</a:t>
            </a: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added as a test methodology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ckwell"/>
              <a:buChar char="-"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Augmented Data added(No change)</a:t>
            </a:r>
            <a:endParaRPr sz="1100"/>
          </a:p>
        </p:txBody>
      </p:sp>
      <p:pic>
        <p:nvPicPr>
          <p:cNvPr id="2666" name="Google Shape;2666;p274" descr="Chart, line chart, hist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584" t="5999" r="6957" b="5333"/>
          <a:stretch/>
        </p:blipFill>
        <p:spPr>
          <a:xfrm>
            <a:off x="3169920" y="1150620"/>
            <a:ext cx="5696207" cy="2990017"/>
          </a:xfrm>
          <a:prstGeom prst="rect">
            <a:avLst/>
          </a:prstGeom>
          <a:noFill/>
          <a:ln>
            <a:noFill/>
          </a:ln>
        </p:spPr>
      </p:pic>
      <p:sp>
        <p:nvSpPr>
          <p:cNvPr id="2667" name="Google Shape;2667;p274"/>
          <p:cNvSpPr txBox="1"/>
          <p:nvPr/>
        </p:nvSpPr>
        <p:spPr>
          <a:xfrm>
            <a:off x="4808220" y="1002863"/>
            <a:ext cx="33299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Predicted values for 25</a:t>
            </a:r>
            <a:r>
              <a:rPr lang="en" sz="1400" baseline="30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</a:t>
            </a: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October, 2020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2" name="Google Shape;2672;p275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2673" name="Google Shape;2673;p275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75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75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75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75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75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75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75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75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75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75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75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75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75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75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75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75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75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75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2" name="Google Shape;2692;p275"/>
          <p:cNvGrpSpPr/>
          <p:nvPr/>
        </p:nvGrpSpPr>
        <p:grpSpPr>
          <a:xfrm>
            <a:off x="1251970" y="889862"/>
            <a:ext cx="6636259" cy="3358450"/>
            <a:chOff x="1669293" y="1186483"/>
            <a:chExt cx="8848345" cy="4477933"/>
          </a:xfrm>
        </p:grpSpPr>
        <p:sp>
          <p:nvSpPr>
            <p:cNvPr id="2693" name="Google Shape;2693;p275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75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75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6" name="Google Shape;2696;p275"/>
          <p:cNvSpPr/>
          <p:nvPr/>
        </p:nvSpPr>
        <p:spPr>
          <a:xfrm>
            <a:off x="-1" y="-1"/>
            <a:ext cx="9144795" cy="51519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2697" name="Google Shape;2697;p275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2698" name="Google Shape;2698;p275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75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75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75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75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75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75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75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75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75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75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34901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75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34901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75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75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75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75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75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75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75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7" name="Google Shape;2717;p275"/>
          <p:cNvSpPr txBox="1">
            <a:spLocks noGrp="1"/>
          </p:cNvSpPr>
          <p:nvPr>
            <p:ph type="title"/>
          </p:nvPr>
        </p:nvSpPr>
        <p:spPr>
          <a:xfrm>
            <a:off x="956582" y="4111412"/>
            <a:ext cx="7076364" cy="59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lang="en" sz="2100">
                <a:solidFill>
                  <a:schemeClr val="lt1"/>
                </a:solidFill>
              </a:rPr>
              <a:t>GNN performance on 25</a:t>
            </a:r>
            <a:r>
              <a:rPr lang="en" sz="2100" baseline="30000">
                <a:solidFill>
                  <a:schemeClr val="lt1"/>
                </a:solidFill>
              </a:rPr>
              <a:t>th</a:t>
            </a:r>
            <a:r>
              <a:rPr lang="en" sz="2100">
                <a:solidFill>
                  <a:schemeClr val="lt1"/>
                </a:solidFill>
              </a:rPr>
              <a:t> October</a:t>
            </a:r>
            <a:br>
              <a:rPr lang="en" sz="2100">
                <a:solidFill>
                  <a:schemeClr val="lt1"/>
                </a:solidFill>
              </a:rPr>
            </a:br>
            <a:r>
              <a:rPr lang="en" sz="2100">
                <a:solidFill>
                  <a:schemeClr val="lt1"/>
                </a:solidFill>
              </a:rPr>
              <a:t>RMSE: 14.68</a:t>
            </a:r>
            <a:endParaRPr sz="1100"/>
          </a:p>
        </p:txBody>
      </p:sp>
      <p:sp>
        <p:nvSpPr>
          <p:cNvPr id="2718" name="Google Shape;2718;p275"/>
          <p:cNvSpPr/>
          <p:nvPr/>
        </p:nvSpPr>
        <p:spPr>
          <a:xfrm>
            <a:off x="0" y="0"/>
            <a:ext cx="9144000" cy="3794218"/>
          </a:xfrm>
          <a:custGeom>
            <a:avLst/>
            <a:gdLst/>
            <a:ahLst/>
            <a:cxnLst/>
            <a:rect l="l" t="t" r="r" b="b"/>
            <a:pathLst>
              <a:path w="12192000" h="5058957" extrusionOk="0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719" name="Google Shape;2719;p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929" y="358988"/>
            <a:ext cx="6271186" cy="3119318"/>
          </a:xfrm>
          <a:prstGeom prst="rect">
            <a:avLst/>
          </a:prstGeom>
          <a:noFill/>
          <a:ln>
            <a:noFill/>
          </a:ln>
        </p:spPr>
      </p:pic>
      <p:sp>
        <p:nvSpPr>
          <p:cNvPr id="2720" name="Google Shape;2720;p275"/>
          <p:cNvSpPr txBox="1"/>
          <p:nvPr/>
        </p:nvSpPr>
        <p:spPr>
          <a:xfrm>
            <a:off x="3354003" y="3457487"/>
            <a:ext cx="27426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Original pollutant value</a:t>
            </a:r>
            <a:endParaRPr sz="1100"/>
          </a:p>
        </p:txBody>
      </p:sp>
      <p:sp>
        <p:nvSpPr>
          <p:cNvPr id="2721" name="Google Shape;2721;p275"/>
          <p:cNvSpPr txBox="1"/>
          <p:nvPr/>
        </p:nvSpPr>
        <p:spPr>
          <a:xfrm flipH="1">
            <a:off x="369904" y="1243253"/>
            <a:ext cx="128550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Predicted pollutant value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2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2727" name="Google Shape;2727;p276"/>
          <p:cNvGrpSpPr/>
          <p:nvPr/>
        </p:nvGrpSpPr>
        <p:grpSpPr>
          <a:xfrm>
            <a:off x="-313135" y="0"/>
            <a:ext cx="9438086" cy="5139928"/>
            <a:chOff x="-417513" y="0"/>
            <a:chExt cx="12584114" cy="6853238"/>
          </a:xfrm>
        </p:grpSpPr>
        <p:sp>
          <p:nvSpPr>
            <p:cNvPr id="2728" name="Google Shape;2728;p27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729" name="Google Shape;2729;p27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7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7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7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7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7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7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7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7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7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7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7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7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7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7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34901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7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7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7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7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7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3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9" name="Google Shape;2749;p276"/>
          <p:cNvSpPr/>
          <p:nvPr/>
        </p:nvSpPr>
        <p:spPr>
          <a:xfrm>
            <a:off x="0" y="0"/>
            <a:ext cx="9144000" cy="4341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2750" name="Google Shape;2750;p276"/>
          <p:cNvCxnSpPr/>
          <p:nvPr/>
        </p:nvCxnSpPr>
        <p:spPr>
          <a:xfrm>
            <a:off x="3564197" y="900113"/>
            <a:ext cx="0" cy="2657979"/>
          </a:xfrm>
          <a:prstGeom prst="straightConnector1">
            <a:avLst/>
          </a:prstGeom>
          <a:noFill/>
          <a:ln w="12700" cap="flat" cmpd="sng">
            <a:solidFill>
              <a:srgbClr val="EC190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1" name="Google Shape;2751;p276"/>
          <p:cNvSpPr txBox="1">
            <a:spLocks noGrp="1"/>
          </p:cNvSpPr>
          <p:nvPr>
            <p:ph type="body" idx="1"/>
          </p:nvPr>
        </p:nvSpPr>
        <p:spPr>
          <a:xfrm>
            <a:off x="4099622" y="926565"/>
            <a:ext cx="4482704" cy="213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200"/>
              <a:t>Accuracies Brilliant – Problem in </a:t>
            </a:r>
            <a:r>
              <a:rPr lang="en" sz="1200">
                <a:solidFill>
                  <a:srgbClr val="C00000"/>
                </a:solidFill>
              </a:rPr>
              <a:t>Data.</a:t>
            </a:r>
            <a:endParaRPr sz="1100"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300"/>
              <a:buChar char="▪"/>
            </a:pPr>
            <a:r>
              <a:rPr lang="en" sz="1200"/>
              <a:t>Buses travelling on </a:t>
            </a:r>
            <a:r>
              <a:rPr lang="en" sz="1200" u="sng"/>
              <a:t>constant route.</a:t>
            </a:r>
            <a:endParaRPr sz="1100"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300"/>
              <a:buChar char="▪"/>
            </a:pPr>
            <a:r>
              <a:rPr lang="en" sz="1200"/>
              <a:t>Required data from </a:t>
            </a:r>
            <a:r>
              <a:rPr lang="en" sz="1200" u="sng"/>
              <a:t>randomly moving taxis, vehicles, bikes.</a:t>
            </a:r>
            <a:endParaRPr sz="1200"/>
          </a:p>
        </p:txBody>
      </p:sp>
      <p:sp>
        <p:nvSpPr>
          <p:cNvPr id="2752" name="Google Shape;2752;p276"/>
          <p:cNvSpPr txBox="1"/>
          <p:nvPr/>
        </p:nvSpPr>
        <p:spPr>
          <a:xfrm>
            <a:off x="359093" y="1266008"/>
            <a:ext cx="3026510" cy="196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RMSE Achieved ~ 14.0 @pm10 level 200-500 i.e. </a:t>
            </a: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~5-10%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Known nodes/Total nodes was </a:t>
            </a:r>
            <a:r>
              <a:rPr lang="en" sz="15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0.7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GNN performed better, even better than Gaussian Processes (parallel experiment), RMSE ~30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GNNs are inherently suited for interpolation. GNNs have not been applied previously on interpolation.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3" name="Google Shape;2753;p276"/>
          <p:cNvSpPr/>
          <p:nvPr/>
        </p:nvSpPr>
        <p:spPr>
          <a:xfrm>
            <a:off x="737263" y="600298"/>
            <a:ext cx="2208610" cy="403845"/>
          </a:xfrm>
          <a:custGeom>
            <a:avLst/>
            <a:gdLst/>
            <a:ahLst/>
            <a:cxnLst/>
            <a:rect l="l" t="t" r="r" b="b"/>
            <a:pathLst>
              <a:path w="2944814" h="538460" fill="none" extrusionOk="0">
                <a:moveTo>
                  <a:pt x="0" y="0"/>
                </a:moveTo>
                <a:cubicBezTo>
                  <a:pt x="142234" y="-8794"/>
                  <a:pt x="294745" y="35518"/>
                  <a:pt x="559515" y="0"/>
                </a:cubicBezTo>
                <a:cubicBezTo>
                  <a:pt x="824285" y="-35518"/>
                  <a:pt x="941094" y="46772"/>
                  <a:pt x="1177926" y="0"/>
                </a:cubicBezTo>
                <a:cubicBezTo>
                  <a:pt x="1414758" y="-46772"/>
                  <a:pt x="1577410" y="36057"/>
                  <a:pt x="1766888" y="0"/>
                </a:cubicBezTo>
                <a:cubicBezTo>
                  <a:pt x="1956366" y="-36057"/>
                  <a:pt x="2271920" y="8161"/>
                  <a:pt x="2414747" y="0"/>
                </a:cubicBezTo>
                <a:cubicBezTo>
                  <a:pt x="2557574" y="-8161"/>
                  <a:pt x="2760086" y="30925"/>
                  <a:pt x="2944814" y="0"/>
                </a:cubicBezTo>
                <a:cubicBezTo>
                  <a:pt x="2974342" y="137206"/>
                  <a:pt x="2921151" y="393620"/>
                  <a:pt x="2944814" y="538460"/>
                </a:cubicBezTo>
                <a:cubicBezTo>
                  <a:pt x="2722161" y="607972"/>
                  <a:pt x="2630703" y="520002"/>
                  <a:pt x="2355851" y="538460"/>
                </a:cubicBezTo>
                <a:cubicBezTo>
                  <a:pt x="2080999" y="556918"/>
                  <a:pt x="2030535" y="513538"/>
                  <a:pt x="1825785" y="538460"/>
                </a:cubicBezTo>
                <a:cubicBezTo>
                  <a:pt x="1621035" y="563382"/>
                  <a:pt x="1441977" y="478991"/>
                  <a:pt x="1325166" y="538460"/>
                </a:cubicBezTo>
                <a:cubicBezTo>
                  <a:pt x="1208355" y="597929"/>
                  <a:pt x="876903" y="473297"/>
                  <a:pt x="706755" y="538460"/>
                </a:cubicBezTo>
                <a:cubicBezTo>
                  <a:pt x="536607" y="603623"/>
                  <a:pt x="274160" y="459391"/>
                  <a:pt x="0" y="538460"/>
                </a:cubicBezTo>
                <a:cubicBezTo>
                  <a:pt x="-16132" y="277064"/>
                  <a:pt x="21298" y="193347"/>
                  <a:pt x="0" y="0"/>
                </a:cubicBezTo>
                <a:close/>
              </a:path>
              <a:path w="2944814" h="538460" extrusionOk="0">
                <a:moveTo>
                  <a:pt x="0" y="0"/>
                </a:moveTo>
                <a:cubicBezTo>
                  <a:pt x="154975" y="-73299"/>
                  <a:pt x="371942" y="77677"/>
                  <a:pt x="647859" y="0"/>
                </a:cubicBezTo>
                <a:cubicBezTo>
                  <a:pt x="923776" y="-77677"/>
                  <a:pt x="953683" y="20788"/>
                  <a:pt x="1148477" y="0"/>
                </a:cubicBezTo>
                <a:cubicBezTo>
                  <a:pt x="1343271" y="-20788"/>
                  <a:pt x="1519362" y="37526"/>
                  <a:pt x="1796337" y="0"/>
                </a:cubicBezTo>
                <a:cubicBezTo>
                  <a:pt x="2073312" y="-37526"/>
                  <a:pt x="2128466" y="59893"/>
                  <a:pt x="2326403" y="0"/>
                </a:cubicBezTo>
                <a:cubicBezTo>
                  <a:pt x="2524340" y="-59893"/>
                  <a:pt x="2796850" y="26251"/>
                  <a:pt x="2944814" y="0"/>
                </a:cubicBezTo>
                <a:cubicBezTo>
                  <a:pt x="2965072" y="234029"/>
                  <a:pt x="2927690" y="390478"/>
                  <a:pt x="2944814" y="538460"/>
                </a:cubicBezTo>
                <a:cubicBezTo>
                  <a:pt x="2709881" y="566996"/>
                  <a:pt x="2644317" y="538451"/>
                  <a:pt x="2414747" y="538460"/>
                </a:cubicBezTo>
                <a:cubicBezTo>
                  <a:pt x="2185177" y="538469"/>
                  <a:pt x="1979317" y="485548"/>
                  <a:pt x="1766888" y="538460"/>
                </a:cubicBezTo>
                <a:cubicBezTo>
                  <a:pt x="1554459" y="591372"/>
                  <a:pt x="1401210" y="481883"/>
                  <a:pt x="1119029" y="538460"/>
                </a:cubicBezTo>
                <a:cubicBezTo>
                  <a:pt x="836848" y="595037"/>
                  <a:pt x="497983" y="530313"/>
                  <a:pt x="0" y="538460"/>
                </a:cubicBezTo>
                <a:cubicBezTo>
                  <a:pt x="-7015" y="301681"/>
                  <a:pt x="5188" y="2609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Achievements</a:t>
            </a:r>
            <a:endParaRPr sz="1100"/>
          </a:p>
        </p:txBody>
      </p:sp>
      <p:pic>
        <p:nvPicPr>
          <p:cNvPr id="2754" name="Google Shape;2754;p276" descr="Thumbs up sign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418" y="355585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5" name="Google Shape;2755;p276"/>
          <p:cNvSpPr txBox="1"/>
          <p:nvPr/>
        </p:nvSpPr>
        <p:spPr>
          <a:xfrm>
            <a:off x="1315879" y="3783323"/>
            <a:ext cx="1706166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Looks Good!</a:t>
            </a:r>
            <a:endParaRPr sz="1100"/>
          </a:p>
        </p:txBody>
      </p:sp>
      <p:sp>
        <p:nvSpPr>
          <p:cNvPr id="2756" name="Google Shape;2756;p276"/>
          <p:cNvSpPr txBox="1"/>
          <p:nvPr/>
        </p:nvSpPr>
        <p:spPr>
          <a:xfrm>
            <a:off x="3077620" y="3584769"/>
            <a:ext cx="181718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but</a:t>
            </a:r>
            <a:endParaRPr sz="1100"/>
          </a:p>
        </p:txBody>
      </p:sp>
      <p:sp>
        <p:nvSpPr>
          <p:cNvPr id="2757" name="Google Shape;2757;p276"/>
          <p:cNvSpPr txBox="1"/>
          <p:nvPr/>
        </p:nvSpPr>
        <p:spPr>
          <a:xfrm>
            <a:off x="4365763" y="802220"/>
            <a:ext cx="2455931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Problems</a:t>
            </a:r>
            <a:endParaRPr sz="1100"/>
          </a:p>
        </p:txBody>
      </p:sp>
      <p:grpSp>
        <p:nvGrpSpPr>
          <p:cNvPr id="2758" name="Google Shape;2758;p276"/>
          <p:cNvGrpSpPr/>
          <p:nvPr/>
        </p:nvGrpSpPr>
        <p:grpSpPr>
          <a:xfrm>
            <a:off x="4572000" y="2741917"/>
            <a:ext cx="4160942" cy="1489251"/>
            <a:chOff x="5367317" y="3726501"/>
            <a:chExt cx="5547922" cy="1985668"/>
          </a:xfrm>
        </p:grpSpPr>
        <p:sp>
          <p:nvSpPr>
            <p:cNvPr id="2759" name="Google Shape;2759;p276"/>
            <p:cNvSpPr/>
            <p:nvPr/>
          </p:nvSpPr>
          <p:spPr>
            <a:xfrm>
              <a:off x="5367317" y="3726501"/>
              <a:ext cx="2514626" cy="1779594"/>
            </a:xfrm>
            <a:prstGeom prst="cloud">
              <a:avLst/>
            </a:prstGeom>
            <a:solidFill>
              <a:schemeClr val="accent1"/>
            </a:solidFill>
            <a:ln w="15875" cap="flat" cmpd="sng">
              <a:solidFill>
                <a:srgbClr val="AB12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Can’t predict on </a:t>
              </a:r>
              <a:r>
                <a:rPr lang="en" sz="15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regions not on route.</a:t>
              </a:r>
              <a:endParaRPr sz="1100"/>
            </a:p>
          </p:txBody>
        </p:sp>
        <p:sp>
          <p:nvSpPr>
            <p:cNvPr id="2760" name="Google Shape;2760;p276"/>
            <p:cNvSpPr/>
            <p:nvPr/>
          </p:nvSpPr>
          <p:spPr>
            <a:xfrm>
              <a:off x="7533966" y="4113427"/>
              <a:ext cx="1255235" cy="1255426"/>
            </a:xfrm>
            <a:prstGeom prst="noSmoking">
              <a:avLst>
                <a:gd name="adj" fmla="val 18750"/>
              </a:avLst>
            </a:prstGeom>
            <a:solidFill>
              <a:schemeClr val="lt1">
                <a:alpha val="71764"/>
              </a:schemeClr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761" name="Google Shape;2761;p276"/>
            <p:cNvSpPr/>
            <p:nvPr/>
          </p:nvSpPr>
          <p:spPr>
            <a:xfrm>
              <a:off x="8430802" y="3932575"/>
              <a:ext cx="2484437" cy="1779594"/>
            </a:xfrm>
            <a:custGeom>
              <a:avLst/>
              <a:gdLst/>
              <a:ahLst/>
              <a:cxnLst/>
              <a:rect l="l" t="t" r="r" b="b"/>
              <a:pathLst>
                <a:path w="2484437" h="1779594" fill="none" extrusionOk="0">
                  <a:moveTo>
                    <a:pt x="224289" y="591962"/>
                  </a:moveTo>
                  <a:cubicBezTo>
                    <a:pt x="198496" y="500693"/>
                    <a:pt x="235997" y="355481"/>
                    <a:pt x="323379" y="284529"/>
                  </a:cubicBezTo>
                  <a:cubicBezTo>
                    <a:pt x="458344" y="156999"/>
                    <a:pt x="646320" y="93718"/>
                    <a:pt x="805429" y="214292"/>
                  </a:cubicBezTo>
                  <a:cubicBezTo>
                    <a:pt x="934472" y="58127"/>
                    <a:pt x="1096070" y="11699"/>
                    <a:pt x="1291447" y="141378"/>
                  </a:cubicBezTo>
                  <a:cubicBezTo>
                    <a:pt x="1327422" y="72102"/>
                    <a:pt x="1395789" y="9079"/>
                    <a:pt x="1480827" y="8238"/>
                  </a:cubicBezTo>
                  <a:cubicBezTo>
                    <a:pt x="1588202" y="-17294"/>
                    <a:pt x="1669099" y="16970"/>
                    <a:pt x="1715699" y="102203"/>
                  </a:cubicBezTo>
                  <a:cubicBezTo>
                    <a:pt x="1773053" y="2517"/>
                    <a:pt x="1948053" y="-40000"/>
                    <a:pt x="2039481" y="28424"/>
                  </a:cubicBezTo>
                  <a:cubicBezTo>
                    <a:pt x="2113975" y="70949"/>
                    <a:pt x="2188685" y="144331"/>
                    <a:pt x="2203672" y="229699"/>
                  </a:cubicBezTo>
                  <a:cubicBezTo>
                    <a:pt x="2315102" y="253754"/>
                    <a:pt x="2380912" y="334231"/>
                    <a:pt x="2414389" y="425042"/>
                  </a:cubicBezTo>
                  <a:cubicBezTo>
                    <a:pt x="2451996" y="498487"/>
                    <a:pt x="2429434" y="553373"/>
                    <a:pt x="2404958" y="636863"/>
                  </a:cubicBezTo>
                  <a:cubicBezTo>
                    <a:pt x="2497826" y="729539"/>
                    <a:pt x="2510892" y="856533"/>
                    <a:pt x="2473855" y="960733"/>
                  </a:cubicBezTo>
                  <a:cubicBezTo>
                    <a:pt x="2449705" y="1124122"/>
                    <a:pt x="2311590" y="1231748"/>
                    <a:pt x="2151108" y="1244232"/>
                  </a:cubicBezTo>
                  <a:cubicBezTo>
                    <a:pt x="2163447" y="1350567"/>
                    <a:pt x="2105053" y="1421973"/>
                    <a:pt x="2035570" y="1487155"/>
                  </a:cubicBezTo>
                  <a:cubicBezTo>
                    <a:pt x="1899675" y="1605147"/>
                    <a:pt x="1776040" y="1594007"/>
                    <a:pt x="1642201" y="1516568"/>
                  </a:cubicBezTo>
                  <a:cubicBezTo>
                    <a:pt x="1614361" y="1632676"/>
                    <a:pt x="1485200" y="1726419"/>
                    <a:pt x="1361091" y="1775721"/>
                  </a:cubicBezTo>
                  <a:cubicBezTo>
                    <a:pt x="1196206" y="1815938"/>
                    <a:pt x="1039269" y="1766958"/>
                    <a:pt x="947766" y="1617535"/>
                  </a:cubicBezTo>
                  <a:cubicBezTo>
                    <a:pt x="720111" y="1726446"/>
                    <a:pt x="473315" y="1655389"/>
                    <a:pt x="333788" y="1461244"/>
                  </a:cubicBezTo>
                  <a:cubicBezTo>
                    <a:pt x="229792" y="1496740"/>
                    <a:pt x="114480" y="1404411"/>
                    <a:pt x="63836" y="1287322"/>
                  </a:cubicBezTo>
                  <a:cubicBezTo>
                    <a:pt x="26625" y="1209191"/>
                    <a:pt x="60496" y="1099475"/>
                    <a:pt x="121518" y="1052555"/>
                  </a:cubicBezTo>
                  <a:cubicBezTo>
                    <a:pt x="36830" y="990795"/>
                    <a:pt x="-5515" y="888712"/>
                    <a:pt x="-288" y="811692"/>
                  </a:cubicBezTo>
                  <a:cubicBezTo>
                    <a:pt x="5322" y="698860"/>
                    <a:pt x="110581" y="602337"/>
                    <a:pt x="222161" y="597605"/>
                  </a:cubicBezTo>
                  <a:cubicBezTo>
                    <a:pt x="223042" y="595560"/>
                    <a:pt x="223821" y="593840"/>
                    <a:pt x="224289" y="591962"/>
                  </a:cubicBezTo>
                  <a:close/>
                </a:path>
                <a:path w="2484437" h="1779594" fill="none" extrusionOk="0">
                  <a:moveTo>
                    <a:pt x="269894" y="1078343"/>
                  </a:moveTo>
                  <a:cubicBezTo>
                    <a:pt x="224152" y="1072460"/>
                    <a:pt x="174900" y="1063812"/>
                    <a:pt x="124221" y="1045511"/>
                  </a:cubicBezTo>
                  <a:moveTo>
                    <a:pt x="398430" y="1437640"/>
                  </a:moveTo>
                  <a:cubicBezTo>
                    <a:pt x="382211" y="1442699"/>
                    <a:pt x="358239" y="1449445"/>
                    <a:pt x="334708" y="1453335"/>
                  </a:cubicBezTo>
                  <a:moveTo>
                    <a:pt x="947651" y="1610285"/>
                  </a:moveTo>
                  <a:cubicBezTo>
                    <a:pt x="932741" y="1590307"/>
                    <a:pt x="920877" y="1562407"/>
                    <a:pt x="909234" y="1538607"/>
                  </a:cubicBezTo>
                  <a:moveTo>
                    <a:pt x="1657844" y="1431543"/>
                  </a:moveTo>
                  <a:cubicBezTo>
                    <a:pt x="1657368" y="1458305"/>
                    <a:pt x="1650039" y="1479777"/>
                    <a:pt x="1642488" y="1510183"/>
                  </a:cubicBezTo>
                  <a:moveTo>
                    <a:pt x="1962762" y="945574"/>
                  </a:moveTo>
                  <a:cubicBezTo>
                    <a:pt x="2052177" y="1003117"/>
                    <a:pt x="2158241" y="1123749"/>
                    <a:pt x="2149728" y="1239536"/>
                  </a:cubicBezTo>
                  <a:moveTo>
                    <a:pt x="2403807" y="632497"/>
                  </a:moveTo>
                  <a:cubicBezTo>
                    <a:pt x="2381866" y="682931"/>
                    <a:pt x="2359831" y="711625"/>
                    <a:pt x="2320533" y="742733"/>
                  </a:cubicBezTo>
                  <a:moveTo>
                    <a:pt x="2204017" y="223520"/>
                  </a:moveTo>
                  <a:cubicBezTo>
                    <a:pt x="2207921" y="238919"/>
                    <a:pt x="2211161" y="259220"/>
                    <a:pt x="2208388" y="275589"/>
                  </a:cubicBezTo>
                  <a:moveTo>
                    <a:pt x="1672279" y="162799"/>
                  </a:moveTo>
                  <a:cubicBezTo>
                    <a:pt x="1686382" y="133706"/>
                    <a:pt x="1701486" y="115075"/>
                    <a:pt x="1714951" y="96394"/>
                  </a:cubicBezTo>
                  <a:moveTo>
                    <a:pt x="1273331" y="194437"/>
                  </a:moveTo>
                  <a:cubicBezTo>
                    <a:pt x="1278784" y="174764"/>
                    <a:pt x="1285083" y="160008"/>
                    <a:pt x="1293977" y="137177"/>
                  </a:cubicBezTo>
                  <a:moveTo>
                    <a:pt x="805141" y="213880"/>
                  </a:moveTo>
                  <a:cubicBezTo>
                    <a:pt x="831586" y="229106"/>
                    <a:pt x="858083" y="247982"/>
                    <a:pt x="879904" y="269410"/>
                  </a:cubicBezTo>
                  <a:moveTo>
                    <a:pt x="237344" y="650416"/>
                  </a:moveTo>
                  <a:cubicBezTo>
                    <a:pt x="231393" y="630141"/>
                    <a:pt x="228620" y="610637"/>
                    <a:pt x="224289" y="591962"/>
                  </a:cubicBezTo>
                </a:path>
                <a:path w="2484437" h="1779594" extrusionOk="0">
                  <a:moveTo>
                    <a:pt x="224289" y="591962"/>
                  </a:moveTo>
                  <a:cubicBezTo>
                    <a:pt x="192754" y="470363"/>
                    <a:pt x="228677" y="373639"/>
                    <a:pt x="323379" y="284529"/>
                  </a:cubicBezTo>
                  <a:cubicBezTo>
                    <a:pt x="457566" y="155684"/>
                    <a:pt x="623446" y="125057"/>
                    <a:pt x="805429" y="214292"/>
                  </a:cubicBezTo>
                  <a:cubicBezTo>
                    <a:pt x="884800" y="53893"/>
                    <a:pt x="1144060" y="7516"/>
                    <a:pt x="1291447" y="141378"/>
                  </a:cubicBezTo>
                  <a:cubicBezTo>
                    <a:pt x="1319775" y="64660"/>
                    <a:pt x="1404246" y="21982"/>
                    <a:pt x="1480827" y="8238"/>
                  </a:cubicBezTo>
                  <a:cubicBezTo>
                    <a:pt x="1578257" y="-3314"/>
                    <a:pt x="1667787" y="16935"/>
                    <a:pt x="1715699" y="102203"/>
                  </a:cubicBezTo>
                  <a:cubicBezTo>
                    <a:pt x="1774856" y="7886"/>
                    <a:pt x="1910916" y="-4141"/>
                    <a:pt x="2039481" y="28424"/>
                  </a:cubicBezTo>
                  <a:cubicBezTo>
                    <a:pt x="2123141" y="42415"/>
                    <a:pt x="2178898" y="151470"/>
                    <a:pt x="2203672" y="229699"/>
                  </a:cubicBezTo>
                  <a:cubicBezTo>
                    <a:pt x="2310114" y="260101"/>
                    <a:pt x="2404001" y="334718"/>
                    <a:pt x="2414389" y="425042"/>
                  </a:cubicBezTo>
                  <a:cubicBezTo>
                    <a:pt x="2426597" y="492603"/>
                    <a:pt x="2437593" y="572320"/>
                    <a:pt x="2404958" y="636863"/>
                  </a:cubicBezTo>
                  <a:cubicBezTo>
                    <a:pt x="2492366" y="751055"/>
                    <a:pt x="2503977" y="859968"/>
                    <a:pt x="2473855" y="960733"/>
                  </a:cubicBezTo>
                  <a:cubicBezTo>
                    <a:pt x="2449521" y="1132221"/>
                    <a:pt x="2318897" y="1236035"/>
                    <a:pt x="2151108" y="1244232"/>
                  </a:cubicBezTo>
                  <a:cubicBezTo>
                    <a:pt x="2158396" y="1330584"/>
                    <a:pt x="2111517" y="1410608"/>
                    <a:pt x="2035570" y="1487155"/>
                  </a:cubicBezTo>
                  <a:cubicBezTo>
                    <a:pt x="1906139" y="1582932"/>
                    <a:pt x="1749260" y="1580301"/>
                    <a:pt x="1642201" y="1516568"/>
                  </a:cubicBezTo>
                  <a:cubicBezTo>
                    <a:pt x="1598818" y="1645388"/>
                    <a:pt x="1486703" y="1726958"/>
                    <a:pt x="1361091" y="1775721"/>
                  </a:cubicBezTo>
                  <a:cubicBezTo>
                    <a:pt x="1205502" y="1779642"/>
                    <a:pt x="1029063" y="1754930"/>
                    <a:pt x="947766" y="1617535"/>
                  </a:cubicBezTo>
                  <a:cubicBezTo>
                    <a:pt x="724331" y="1761147"/>
                    <a:pt x="483716" y="1691890"/>
                    <a:pt x="333788" y="1461244"/>
                  </a:cubicBezTo>
                  <a:cubicBezTo>
                    <a:pt x="210968" y="1504690"/>
                    <a:pt x="109454" y="1394833"/>
                    <a:pt x="63836" y="1287322"/>
                  </a:cubicBezTo>
                  <a:cubicBezTo>
                    <a:pt x="27660" y="1222726"/>
                    <a:pt x="44197" y="1116312"/>
                    <a:pt x="121518" y="1052555"/>
                  </a:cubicBezTo>
                  <a:cubicBezTo>
                    <a:pt x="40634" y="1013218"/>
                    <a:pt x="-20848" y="913156"/>
                    <a:pt x="-288" y="811692"/>
                  </a:cubicBezTo>
                  <a:cubicBezTo>
                    <a:pt x="14856" y="691843"/>
                    <a:pt x="80063" y="607830"/>
                    <a:pt x="222161" y="597605"/>
                  </a:cubicBezTo>
                  <a:cubicBezTo>
                    <a:pt x="223152" y="595970"/>
                    <a:pt x="223506" y="594137"/>
                    <a:pt x="224289" y="591962"/>
                  </a:cubicBezTo>
                  <a:close/>
                </a:path>
                <a:path w="2484437" h="1779594" fill="none" extrusionOk="0">
                  <a:moveTo>
                    <a:pt x="269894" y="1078343"/>
                  </a:moveTo>
                  <a:cubicBezTo>
                    <a:pt x="219510" y="1080457"/>
                    <a:pt x="171150" y="1059747"/>
                    <a:pt x="124221" y="1045511"/>
                  </a:cubicBezTo>
                  <a:moveTo>
                    <a:pt x="398430" y="1437640"/>
                  </a:moveTo>
                  <a:cubicBezTo>
                    <a:pt x="376959" y="1450828"/>
                    <a:pt x="354977" y="1449164"/>
                    <a:pt x="334708" y="1453335"/>
                  </a:cubicBezTo>
                  <a:moveTo>
                    <a:pt x="947651" y="1610285"/>
                  </a:moveTo>
                  <a:cubicBezTo>
                    <a:pt x="935510" y="1590381"/>
                    <a:pt x="918135" y="1564135"/>
                    <a:pt x="909234" y="1538607"/>
                  </a:cubicBezTo>
                  <a:moveTo>
                    <a:pt x="1657844" y="1431543"/>
                  </a:moveTo>
                  <a:cubicBezTo>
                    <a:pt x="1652806" y="1459177"/>
                    <a:pt x="1650361" y="1481371"/>
                    <a:pt x="1642488" y="1510183"/>
                  </a:cubicBezTo>
                  <a:moveTo>
                    <a:pt x="1962762" y="945574"/>
                  </a:moveTo>
                  <a:cubicBezTo>
                    <a:pt x="2049090" y="1011009"/>
                    <a:pt x="2150074" y="1125062"/>
                    <a:pt x="2149728" y="1239536"/>
                  </a:cubicBezTo>
                  <a:moveTo>
                    <a:pt x="2403807" y="632497"/>
                  </a:moveTo>
                  <a:cubicBezTo>
                    <a:pt x="2381218" y="671592"/>
                    <a:pt x="2366971" y="713679"/>
                    <a:pt x="2320533" y="742733"/>
                  </a:cubicBezTo>
                  <a:moveTo>
                    <a:pt x="2204017" y="223520"/>
                  </a:moveTo>
                  <a:cubicBezTo>
                    <a:pt x="2204874" y="240478"/>
                    <a:pt x="2206686" y="258994"/>
                    <a:pt x="2208388" y="275589"/>
                  </a:cubicBezTo>
                  <a:moveTo>
                    <a:pt x="1672279" y="162799"/>
                  </a:moveTo>
                  <a:cubicBezTo>
                    <a:pt x="1679410" y="134430"/>
                    <a:pt x="1697774" y="112540"/>
                    <a:pt x="1714951" y="96394"/>
                  </a:cubicBezTo>
                  <a:moveTo>
                    <a:pt x="1273331" y="194437"/>
                  </a:moveTo>
                  <a:cubicBezTo>
                    <a:pt x="1276188" y="176863"/>
                    <a:pt x="1283809" y="157613"/>
                    <a:pt x="1293977" y="137177"/>
                  </a:cubicBezTo>
                  <a:moveTo>
                    <a:pt x="805141" y="213880"/>
                  </a:moveTo>
                  <a:cubicBezTo>
                    <a:pt x="827946" y="230412"/>
                    <a:pt x="858940" y="252365"/>
                    <a:pt x="879904" y="269410"/>
                  </a:cubicBezTo>
                  <a:moveTo>
                    <a:pt x="237344" y="650416"/>
                  </a:moveTo>
                  <a:cubicBezTo>
                    <a:pt x="226868" y="630512"/>
                    <a:pt x="227012" y="610812"/>
                    <a:pt x="224289" y="591962"/>
                  </a:cubicBezTo>
                </a:path>
              </a:pathLst>
            </a:custGeom>
            <a:solidFill>
              <a:schemeClr val="accent1"/>
            </a:solidFill>
            <a:ln w="15875" cap="flat" cmpd="sng">
              <a:solidFill>
                <a:srgbClr val="AB12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Inference lacks reliability</a:t>
              </a:r>
              <a:endParaRPr sz="1100"/>
            </a:p>
          </p:txBody>
        </p:sp>
      </p:grpSp>
      <p:sp>
        <p:nvSpPr>
          <p:cNvPr id="2762" name="Google Shape;2762;p276"/>
          <p:cNvSpPr/>
          <p:nvPr/>
        </p:nvSpPr>
        <p:spPr>
          <a:xfrm rot="-1397823">
            <a:off x="3670759" y="2178113"/>
            <a:ext cx="573880" cy="123030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5875" cap="flat" cmpd="sng">
            <a:solidFill>
              <a:srgbClr val="AB1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763" name="Google Shape;2763;p2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22" y="314501"/>
            <a:ext cx="2258601" cy="107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2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69" name="Google Shape;2769;p277"/>
          <p:cNvSpPr/>
          <p:nvPr/>
        </p:nvSpPr>
        <p:spPr>
          <a:xfrm rot="-263873">
            <a:off x="222204" y="769688"/>
            <a:ext cx="5473934" cy="3816366"/>
          </a:xfrm>
          <a:custGeom>
            <a:avLst/>
            <a:gdLst/>
            <a:ahLst/>
            <a:cxnLst/>
            <a:rect l="l" t="t" r="r" b="b"/>
            <a:pathLst>
              <a:path w="7817532" h="5450297" extrusionOk="0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70" name="Google Shape;2770;p277"/>
          <p:cNvSpPr/>
          <p:nvPr/>
        </p:nvSpPr>
        <p:spPr>
          <a:xfrm rot="-2700000">
            <a:off x="2665906" y="-464680"/>
            <a:ext cx="6762524" cy="6025401"/>
          </a:xfrm>
          <a:custGeom>
            <a:avLst/>
            <a:gdLst/>
            <a:ahLst/>
            <a:cxnLst/>
            <a:rect l="l" t="t" r="r" b="b"/>
            <a:pathLst>
              <a:path w="9016699" h="8033868" extrusionOk="0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71" name="Google Shape;2771;p277"/>
          <p:cNvSpPr txBox="1">
            <a:spLocks noGrp="1"/>
          </p:cNvSpPr>
          <p:nvPr>
            <p:ph type="title"/>
          </p:nvPr>
        </p:nvSpPr>
        <p:spPr>
          <a:xfrm>
            <a:off x="864870" y="1228282"/>
            <a:ext cx="1931670" cy="26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171450" rIns="171450" bIns="17145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2100"/>
              <a:buFont typeface="Calibri"/>
              <a:buNone/>
            </a:pPr>
            <a:r>
              <a:rPr lang="en" sz="2000"/>
              <a:t>Is there nothing we can infer? Why are we pursuing? </a:t>
            </a:r>
            <a:br>
              <a:rPr lang="en" sz="2000"/>
            </a:br>
            <a:br>
              <a:rPr lang="en" sz="2000"/>
            </a:br>
            <a:r>
              <a:rPr lang="en" sz="2000"/>
              <a:t>Sample experiment, Sensor is cheap, gives real time estimates.</a:t>
            </a:r>
            <a:endParaRPr sz="1000"/>
          </a:p>
        </p:txBody>
      </p:sp>
      <p:sp>
        <p:nvSpPr>
          <p:cNvPr id="2772" name="Google Shape;2772;p277"/>
          <p:cNvSpPr txBox="1">
            <a:spLocks noGrp="1"/>
          </p:cNvSpPr>
          <p:nvPr>
            <p:ph type="body" idx="1"/>
          </p:nvPr>
        </p:nvSpPr>
        <p:spPr>
          <a:xfrm>
            <a:off x="3571409" y="831697"/>
            <a:ext cx="4434443" cy="3746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77800" lvl="0" indent="-190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200"/>
              <a:t>How many sensors? 1 </a:t>
            </a:r>
            <a:r>
              <a:rPr lang="en" sz="1200" u="sng"/>
              <a:t>Sensor(priced </a:t>
            </a:r>
            <a:r>
              <a:rPr lang="en" sz="1200" b="0" i="0" u="sng">
                <a:latin typeface="Arial"/>
                <a:ea typeface="Arial"/>
                <a:cs typeface="Arial"/>
                <a:sym typeface="Arial"/>
              </a:rPr>
              <a:t>₹5</a:t>
            </a:r>
            <a:r>
              <a:rPr lang="en" sz="1200" u="sng"/>
              <a:t>,000) vs </a:t>
            </a:r>
            <a:r>
              <a:rPr lang="en" sz="1200" b="0" i="0" u="sng">
                <a:latin typeface="Arial"/>
                <a:ea typeface="Arial"/>
                <a:cs typeface="Arial"/>
                <a:sym typeface="Arial"/>
              </a:rPr>
              <a:t>₹ 5</a:t>
            </a:r>
            <a:r>
              <a:rPr lang="en" sz="1200" u="sng"/>
              <a:t>Lakh grade station sensor</a:t>
            </a:r>
            <a:r>
              <a:rPr lang="en" sz="1200"/>
              <a:t>. Currently 8, if increased to 100, exceptional performance possible.</a:t>
            </a:r>
            <a:endParaRPr sz="1200"/>
          </a:p>
          <a:p>
            <a:pPr marL="177800" lvl="0" indent="-190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</a:pPr>
            <a:r>
              <a:rPr lang="en" sz="1200"/>
              <a:t>Even with this model, we can predict </a:t>
            </a:r>
            <a:r>
              <a:rPr lang="en" sz="1200" u="sng"/>
              <a:t>categorical accuracies for regions for +30mins </a:t>
            </a:r>
            <a:r>
              <a:rPr lang="en" sz="1200"/>
              <a:t>bus visit and within 500mtr radii. (95% of values lie within one category error.)</a:t>
            </a:r>
            <a:endParaRPr sz="1200"/>
          </a:p>
          <a:p>
            <a:pPr marL="177800" lvl="0" indent="-190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</a:pPr>
            <a:r>
              <a:rPr lang="en" sz="1200"/>
              <a:t>Bus data can be used to </a:t>
            </a:r>
            <a:r>
              <a:rPr lang="en" sz="1200" b="1">
                <a:solidFill>
                  <a:schemeClr val="accent1"/>
                </a:solidFill>
              </a:rPr>
              <a:t>alert in alarming situations</a:t>
            </a:r>
            <a:r>
              <a:rPr lang="en" sz="1200"/>
              <a:t> arose abruptly in some region. </a:t>
            </a:r>
            <a:endParaRPr sz="1200"/>
          </a:p>
          <a:p>
            <a:pPr marL="177800" lvl="0" indent="-190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</a:pPr>
            <a:r>
              <a:rPr lang="en" sz="1200"/>
              <a:t>Static sensor replacement??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 sz="1200"/>
              <a:t>	</a:t>
            </a:r>
            <a:endParaRPr sz="1200"/>
          </a:p>
          <a:p>
            <a:pPr marL="177800" lvl="0" indent="-88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 sz="1200"/>
          </a:p>
        </p:txBody>
      </p:sp>
      <p:sp>
        <p:nvSpPr>
          <p:cNvPr id="2773" name="Google Shape;2773;p277"/>
          <p:cNvSpPr txBox="1"/>
          <p:nvPr/>
        </p:nvSpPr>
        <p:spPr>
          <a:xfrm>
            <a:off x="14252" y="87730"/>
            <a:ext cx="253746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Inferences </a:t>
            </a:r>
            <a:endParaRPr sz="1100"/>
          </a:p>
        </p:txBody>
      </p:sp>
      <p:pic>
        <p:nvPicPr>
          <p:cNvPr id="2774" name="Google Shape;2774;p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5852" y="1083503"/>
            <a:ext cx="1054210" cy="2240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</Words>
  <Application>Microsoft Office PowerPoint</Application>
  <PresentationFormat>On-screen Show (16:9)</PresentationFormat>
  <Paragraphs>134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Rockwell</vt:lpstr>
      <vt:lpstr>Roboto Slab</vt:lpstr>
      <vt:lpstr>Roboto</vt:lpstr>
      <vt:lpstr>Noto Sans Symbols</vt:lpstr>
      <vt:lpstr>Arial</vt:lpstr>
      <vt:lpstr>Calibri</vt:lpstr>
      <vt:lpstr>Atlas</vt:lpstr>
      <vt:lpstr>Atlas</vt:lpstr>
      <vt:lpstr>Marina</vt:lpstr>
      <vt:lpstr>Pollution Prediction using GNN’s in Delhi-NCR</vt:lpstr>
      <vt:lpstr>Previously….</vt:lpstr>
      <vt:lpstr>PowerPoint Presentation</vt:lpstr>
      <vt:lpstr>PowerPoint Presentation</vt:lpstr>
      <vt:lpstr>PowerPoint Presentation</vt:lpstr>
      <vt:lpstr>PowerPoint Presentation</vt:lpstr>
      <vt:lpstr>GNN performance on 25th October RMSE: 14.68</vt:lpstr>
      <vt:lpstr>PowerPoint Presentation</vt:lpstr>
      <vt:lpstr>Is there nothing we can infer? Why are we pursuing?   Sample experiment, Sensor is cheap, gives real time estimates.</vt:lpstr>
      <vt:lpstr>PowerPoint Presentation</vt:lpstr>
      <vt:lpstr>PowerPoint Presentation</vt:lpstr>
      <vt:lpstr>PowerPoint Presentation</vt:lpstr>
      <vt:lpstr>PowerPoint Presentation</vt:lpstr>
      <vt:lpstr>Roads ahead?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Pollution Prediction using GNN’s in Delhi-NCR</dc:title>
  <cp:lastModifiedBy>Ishan Nangia</cp:lastModifiedBy>
  <cp:revision>1</cp:revision>
  <dcterms:modified xsi:type="dcterms:W3CDTF">2021-03-13T14:22:12Z</dcterms:modified>
</cp:coreProperties>
</file>